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3"/>
  </p:notesMasterIdLst>
  <p:sldIdLst>
    <p:sldId id="256" r:id="rId2"/>
  </p:sldIdLst>
  <p:sldSz cx="43891200" cy="32918400"/>
  <p:notesSz cx="6858000" cy="9144000"/>
  <p:defaultTextStyle>
    <a:defPPr>
      <a:defRPr lang="en-US"/>
    </a:defPPr>
    <a:lvl1pPr marL="0" algn="l" defTabSz="3913746" rtl="0" eaLnBrk="1" latinLnBrk="0" hangingPunct="1">
      <a:defRPr sz="7704" kern="1200">
        <a:solidFill>
          <a:schemeClr val="tx1"/>
        </a:solidFill>
        <a:latin typeface="+mn-lt"/>
        <a:ea typeface="+mn-ea"/>
        <a:cs typeface="+mn-cs"/>
      </a:defRPr>
    </a:lvl1pPr>
    <a:lvl2pPr marL="1956872" algn="l" defTabSz="3913746" rtl="0" eaLnBrk="1" latinLnBrk="0" hangingPunct="1">
      <a:defRPr sz="7704" kern="1200">
        <a:solidFill>
          <a:schemeClr val="tx1"/>
        </a:solidFill>
        <a:latin typeface="+mn-lt"/>
        <a:ea typeface="+mn-ea"/>
        <a:cs typeface="+mn-cs"/>
      </a:defRPr>
    </a:lvl2pPr>
    <a:lvl3pPr marL="3913746" algn="l" defTabSz="3913746" rtl="0" eaLnBrk="1" latinLnBrk="0" hangingPunct="1">
      <a:defRPr sz="7704" kern="1200">
        <a:solidFill>
          <a:schemeClr val="tx1"/>
        </a:solidFill>
        <a:latin typeface="+mn-lt"/>
        <a:ea typeface="+mn-ea"/>
        <a:cs typeface="+mn-cs"/>
      </a:defRPr>
    </a:lvl3pPr>
    <a:lvl4pPr marL="5870618" algn="l" defTabSz="3913746" rtl="0" eaLnBrk="1" latinLnBrk="0" hangingPunct="1">
      <a:defRPr sz="7704" kern="1200">
        <a:solidFill>
          <a:schemeClr val="tx1"/>
        </a:solidFill>
        <a:latin typeface="+mn-lt"/>
        <a:ea typeface="+mn-ea"/>
        <a:cs typeface="+mn-cs"/>
      </a:defRPr>
    </a:lvl4pPr>
    <a:lvl5pPr marL="7827491" algn="l" defTabSz="3913746" rtl="0" eaLnBrk="1" latinLnBrk="0" hangingPunct="1">
      <a:defRPr sz="7704" kern="1200">
        <a:solidFill>
          <a:schemeClr val="tx1"/>
        </a:solidFill>
        <a:latin typeface="+mn-lt"/>
        <a:ea typeface="+mn-ea"/>
        <a:cs typeface="+mn-cs"/>
      </a:defRPr>
    </a:lvl5pPr>
    <a:lvl6pPr marL="9784364" algn="l" defTabSz="3913746" rtl="0" eaLnBrk="1" latinLnBrk="0" hangingPunct="1">
      <a:defRPr sz="7704" kern="1200">
        <a:solidFill>
          <a:schemeClr val="tx1"/>
        </a:solidFill>
        <a:latin typeface="+mn-lt"/>
        <a:ea typeface="+mn-ea"/>
        <a:cs typeface="+mn-cs"/>
      </a:defRPr>
    </a:lvl6pPr>
    <a:lvl7pPr marL="11741237" algn="l" defTabSz="3913746" rtl="0" eaLnBrk="1" latinLnBrk="0" hangingPunct="1">
      <a:defRPr sz="7704" kern="1200">
        <a:solidFill>
          <a:schemeClr val="tx1"/>
        </a:solidFill>
        <a:latin typeface="+mn-lt"/>
        <a:ea typeface="+mn-ea"/>
        <a:cs typeface="+mn-cs"/>
      </a:defRPr>
    </a:lvl7pPr>
    <a:lvl8pPr marL="13698109" algn="l" defTabSz="3913746" rtl="0" eaLnBrk="1" latinLnBrk="0" hangingPunct="1">
      <a:defRPr sz="7704" kern="1200">
        <a:solidFill>
          <a:schemeClr val="tx1"/>
        </a:solidFill>
        <a:latin typeface="+mn-lt"/>
        <a:ea typeface="+mn-ea"/>
        <a:cs typeface="+mn-cs"/>
      </a:defRPr>
    </a:lvl8pPr>
    <a:lvl9pPr marL="15654982" algn="l" defTabSz="3913746" rtl="0" eaLnBrk="1" latinLnBrk="0" hangingPunct="1">
      <a:defRPr sz="770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7" name="Microsoft Office User" initials="Office [7]" lastIdx="1" clrIdx="6">
    <p:extLst/>
  </p:cmAuthor>
  <p:cmAuthor id="1" name="Microsoft Office User" initials="Office" lastIdx="1" clrIdx="0">
    <p:extLst/>
  </p:cmAuthor>
  <p:cmAuthor id="8" name="Microsoft Office User" initials="Office [8]" lastIdx="1" clrIdx="7">
    <p:extLst/>
  </p:cmAuthor>
  <p:cmAuthor id="2" name="Microsoft Office User" initials="Office [2]" lastIdx="1" clrIdx="1">
    <p:extLst/>
  </p:cmAuthor>
  <p:cmAuthor id="9" name="Microsoft Office User" initials="Office [9]" lastIdx="1" clrIdx="8">
    <p:extLst/>
  </p:cmAuthor>
  <p:cmAuthor id="3" name="Microsoft Office User" initials="Office [3]" lastIdx="1" clrIdx="2">
    <p:extLst/>
  </p:cmAuthor>
  <p:cmAuthor id="10" name="Microsoft Office User" initials="Office [10]" lastIdx="1" clrIdx="9">
    <p:extLst/>
  </p:cmAuthor>
  <p:cmAuthor id="4" name="Microsoft Office User" initials="Office [4]" lastIdx="1" clrIdx="3">
    <p:extLst/>
  </p:cmAuthor>
  <p:cmAuthor id="11" name="Microsoft Office User" initials="Office [11]" lastIdx="1" clrIdx="10">
    <p:extLst/>
  </p:cmAuthor>
  <p:cmAuthor id="5" name="Microsoft Office User" initials="Office [5]" lastIdx="1" clrIdx="4">
    <p:extLst/>
  </p:cmAuthor>
  <p:cmAuthor id="6" name="Microsoft Office User" initials="Office [6]" lastIdx="1" clrIdx="5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D2838"/>
    <a:srgbClr val="DDDE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9" autoAdjust="0"/>
    <p:restoredTop sz="95501" autoAdjust="0"/>
  </p:normalViewPr>
  <p:slideViewPr>
    <p:cSldViewPr snapToGrid="0">
      <p:cViewPr>
        <p:scale>
          <a:sx n="27" d="100"/>
          <a:sy n="27" d="100"/>
        </p:scale>
        <p:origin x="105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4" Type="http://schemas.openxmlformats.org/officeDocument/2006/relationships/commentAuthors" Target="commentAuthors.xml"/><Relationship Id="rId5" Type="http://schemas.openxmlformats.org/officeDocument/2006/relationships/presProps" Target="presProps.xml"/><Relationship Id="rId6" Type="http://schemas.openxmlformats.org/officeDocument/2006/relationships/viewProps" Target="viewProps.xml"/><Relationship Id="rId7" Type="http://schemas.openxmlformats.org/officeDocument/2006/relationships/theme" Target="theme/theme1.xml"/><Relationship Id="rId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83B5E3-463D-49CF-99F2-8E7A7421242D}" type="datetimeFigureOut">
              <a:rPr lang="en-US" smtClean="0"/>
              <a:t>7/20/16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38A974-D668-4845-B2BF-88B4B00C7D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1219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3913746" rtl="0" eaLnBrk="1" latinLnBrk="0" hangingPunct="1">
      <a:defRPr sz="5136" kern="1200">
        <a:solidFill>
          <a:schemeClr val="tx1"/>
        </a:solidFill>
        <a:latin typeface="+mn-lt"/>
        <a:ea typeface="+mn-ea"/>
        <a:cs typeface="+mn-cs"/>
      </a:defRPr>
    </a:lvl1pPr>
    <a:lvl2pPr marL="1956872" algn="l" defTabSz="3913746" rtl="0" eaLnBrk="1" latinLnBrk="0" hangingPunct="1">
      <a:defRPr sz="5136" kern="1200">
        <a:solidFill>
          <a:schemeClr val="tx1"/>
        </a:solidFill>
        <a:latin typeface="+mn-lt"/>
        <a:ea typeface="+mn-ea"/>
        <a:cs typeface="+mn-cs"/>
      </a:defRPr>
    </a:lvl2pPr>
    <a:lvl3pPr marL="3913746" algn="l" defTabSz="3913746" rtl="0" eaLnBrk="1" latinLnBrk="0" hangingPunct="1">
      <a:defRPr sz="5136" kern="1200">
        <a:solidFill>
          <a:schemeClr val="tx1"/>
        </a:solidFill>
        <a:latin typeface="+mn-lt"/>
        <a:ea typeface="+mn-ea"/>
        <a:cs typeface="+mn-cs"/>
      </a:defRPr>
    </a:lvl3pPr>
    <a:lvl4pPr marL="5870618" algn="l" defTabSz="3913746" rtl="0" eaLnBrk="1" latinLnBrk="0" hangingPunct="1">
      <a:defRPr sz="5136" kern="1200">
        <a:solidFill>
          <a:schemeClr val="tx1"/>
        </a:solidFill>
        <a:latin typeface="+mn-lt"/>
        <a:ea typeface="+mn-ea"/>
        <a:cs typeface="+mn-cs"/>
      </a:defRPr>
    </a:lvl4pPr>
    <a:lvl5pPr marL="7827491" algn="l" defTabSz="3913746" rtl="0" eaLnBrk="1" latinLnBrk="0" hangingPunct="1">
      <a:defRPr sz="5136" kern="1200">
        <a:solidFill>
          <a:schemeClr val="tx1"/>
        </a:solidFill>
        <a:latin typeface="+mn-lt"/>
        <a:ea typeface="+mn-ea"/>
        <a:cs typeface="+mn-cs"/>
      </a:defRPr>
    </a:lvl5pPr>
    <a:lvl6pPr marL="9784364" algn="l" defTabSz="3913746" rtl="0" eaLnBrk="1" latinLnBrk="0" hangingPunct="1">
      <a:defRPr sz="5136" kern="1200">
        <a:solidFill>
          <a:schemeClr val="tx1"/>
        </a:solidFill>
        <a:latin typeface="+mn-lt"/>
        <a:ea typeface="+mn-ea"/>
        <a:cs typeface="+mn-cs"/>
      </a:defRPr>
    </a:lvl6pPr>
    <a:lvl7pPr marL="11741237" algn="l" defTabSz="3913746" rtl="0" eaLnBrk="1" latinLnBrk="0" hangingPunct="1">
      <a:defRPr sz="5136" kern="1200">
        <a:solidFill>
          <a:schemeClr val="tx1"/>
        </a:solidFill>
        <a:latin typeface="+mn-lt"/>
        <a:ea typeface="+mn-ea"/>
        <a:cs typeface="+mn-cs"/>
      </a:defRPr>
    </a:lvl7pPr>
    <a:lvl8pPr marL="13698109" algn="l" defTabSz="3913746" rtl="0" eaLnBrk="1" latinLnBrk="0" hangingPunct="1">
      <a:defRPr sz="5136" kern="1200">
        <a:solidFill>
          <a:schemeClr val="tx1"/>
        </a:solidFill>
        <a:latin typeface="+mn-lt"/>
        <a:ea typeface="+mn-ea"/>
        <a:cs typeface="+mn-cs"/>
      </a:defRPr>
    </a:lvl8pPr>
    <a:lvl9pPr marL="15654982" algn="l" defTabSz="3913746" rtl="0" eaLnBrk="1" latinLnBrk="0" hangingPunct="1">
      <a:defRPr sz="513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38A974-D668-4845-B2BF-88B4B00C7D6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7681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91840" y="5387342"/>
            <a:ext cx="37307520" cy="11460480"/>
          </a:xfrm>
        </p:spPr>
        <p:txBody>
          <a:bodyPr anchor="b"/>
          <a:lstStyle>
            <a:lvl1pPr algn="ctr">
              <a:defRPr sz="28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86400" y="17289782"/>
            <a:ext cx="32918400" cy="7947658"/>
          </a:xfrm>
        </p:spPr>
        <p:txBody>
          <a:bodyPr/>
          <a:lstStyle>
            <a:lvl1pPr marL="0" indent="0" algn="ctr">
              <a:buNone/>
              <a:defRPr sz="11520"/>
            </a:lvl1pPr>
            <a:lvl2pPr marL="2194560" indent="0" algn="ctr">
              <a:buNone/>
              <a:defRPr sz="9600"/>
            </a:lvl2pPr>
            <a:lvl3pPr marL="4389120" indent="0" algn="ctr">
              <a:buNone/>
              <a:defRPr sz="8640"/>
            </a:lvl3pPr>
            <a:lvl4pPr marL="6583680" indent="0" algn="ctr">
              <a:buNone/>
              <a:defRPr sz="7680"/>
            </a:lvl4pPr>
            <a:lvl5pPr marL="8778240" indent="0" algn="ctr">
              <a:buNone/>
              <a:defRPr sz="7680"/>
            </a:lvl5pPr>
            <a:lvl6pPr marL="10972800" indent="0" algn="ctr">
              <a:buNone/>
              <a:defRPr sz="7680"/>
            </a:lvl6pPr>
            <a:lvl7pPr marL="13167360" indent="0" algn="ctr">
              <a:buNone/>
              <a:defRPr sz="7680"/>
            </a:lvl7pPr>
            <a:lvl8pPr marL="15361920" indent="0" algn="ctr">
              <a:buNone/>
              <a:defRPr sz="7680"/>
            </a:lvl8pPr>
            <a:lvl9pPr marL="17556480" indent="0" algn="ctr">
              <a:buNone/>
              <a:defRPr sz="768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9356B4-52A0-4FBB-98E5-9F565879B823}" type="datetimeFigureOut">
              <a:rPr lang="en-US" smtClean="0"/>
              <a:t>7/20/16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36F6F7-AD8B-4612-8FF9-B52074DD27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917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9356B4-52A0-4FBB-98E5-9F565879B823}" type="datetimeFigureOut">
              <a:rPr lang="en-US" smtClean="0"/>
              <a:t>7/20/16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36F6F7-AD8B-4612-8FF9-B52074DD27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1166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1409642" y="1752600"/>
            <a:ext cx="9464040" cy="2789682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17522" y="1752600"/>
            <a:ext cx="27843480" cy="2789682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9356B4-52A0-4FBB-98E5-9F565879B823}" type="datetimeFigureOut">
              <a:rPr lang="en-US" smtClean="0"/>
              <a:t>7/20/16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36F6F7-AD8B-4612-8FF9-B52074DD27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4339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9356B4-52A0-4FBB-98E5-9F565879B823}" type="datetimeFigureOut">
              <a:rPr lang="en-US" smtClean="0"/>
              <a:t>7/20/16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36F6F7-AD8B-4612-8FF9-B52074DD27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2814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94662" y="8206749"/>
            <a:ext cx="37856160" cy="13693138"/>
          </a:xfrm>
        </p:spPr>
        <p:txBody>
          <a:bodyPr anchor="b"/>
          <a:lstStyle>
            <a:lvl1pPr>
              <a:defRPr sz="28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94662" y="22029429"/>
            <a:ext cx="37856160" cy="7200898"/>
          </a:xfrm>
        </p:spPr>
        <p:txBody>
          <a:bodyPr/>
          <a:lstStyle>
            <a:lvl1pPr marL="0" indent="0">
              <a:buNone/>
              <a:defRPr sz="11520">
                <a:solidFill>
                  <a:schemeClr val="tx1"/>
                </a:solidFill>
              </a:defRPr>
            </a:lvl1pPr>
            <a:lvl2pPr marL="2194560" indent="0">
              <a:buNone/>
              <a:defRPr sz="9600">
                <a:solidFill>
                  <a:schemeClr val="tx1">
                    <a:tint val="75000"/>
                  </a:schemeClr>
                </a:solidFill>
              </a:defRPr>
            </a:lvl2pPr>
            <a:lvl3pPr marL="4389120" indent="0">
              <a:buNone/>
              <a:defRPr sz="8640">
                <a:solidFill>
                  <a:schemeClr val="tx1">
                    <a:tint val="75000"/>
                  </a:schemeClr>
                </a:solidFill>
              </a:defRPr>
            </a:lvl3pPr>
            <a:lvl4pPr marL="658368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4pPr>
            <a:lvl5pPr marL="877824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5pPr>
            <a:lvl6pPr marL="1097280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6pPr>
            <a:lvl7pPr marL="1316736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7pPr>
            <a:lvl8pPr marL="1536192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8pPr>
            <a:lvl9pPr marL="1755648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9356B4-52A0-4FBB-98E5-9F565879B823}" type="datetimeFigureOut">
              <a:rPr lang="en-US" smtClean="0"/>
              <a:t>7/20/16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36F6F7-AD8B-4612-8FF9-B52074DD27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7137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17520" y="8763000"/>
            <a:ext cx="18653760" cy="2088642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219920" y="8763000"/>
            <a:ext cx="18653760" cy="2088642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9356B4-52A0-4FBB-98E5-9F565879B823}" type="datetimeFigureOut">
              <a:rPr lang="en-US" smtClean="0"/>
              <a:t>7/20/16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36F6F7-AD8B-4612-8FF9-B52074DD27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1708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237" y="1752607"/>
            <a:ext cx="37856160" cy="636270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23242" y="8069582"/>
            <a:ext cx="18568032" cy="3954778"/>
          </a:xfrm>
        </p:spPr>
        <p:txBody>
          <a:bodyPr anchor="b"/>
          <a:lstStyle>
            <a:lvl1pPr marL="0" indent="0">
              <a:buNone/>
              <a:defRPr sz="1152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40" b="1"/>
            </a:lvl3pPr>
            <a:lvl4pPr marL="6583680" indent="0">
              <a:buNone/>
              <a:defRPr sz="7680" b="1"/>
            </a:lvl4pPr>
            <a:lvl5pPr marL="8778240" indent="0">
              <a:buNone/>
              <a:defRPr sz="7680" b="1"/>
            </a:lvl5pPr>
            <a:lvl6pPr marL="10972800" indent="0">
              <a:buNone/>
              <a:defRPr sz="7680" b="1"/>
            </a:lvl6pPr>
            <a:lvl7pPr marL="13167360" indent="0">
              <a:buNone/>
              <a:defRPr sz="7680" b="1"/>
            </a:lvl7pPr>
            <a:lvl8pPr marL="15361920" indent="0">
              <a:buNone/>
              <a:defRPr sz="7680" b="1"/>
            </a:lvl8pPr>
            <a:lvl9pPr marL="17556480" indent="0">
              <a:buNone/>
              <a:defRPr sz="768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23242" y="12024360"/>
            <a:ext cx="18568032" cy="1768602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2219922" y="8069582"/>
            <a:ext cx="18659477" cy="3954778"/>
          </a:xfrm>
        </p:spPr>
        <p:txBody>
          <a:bodyPr anchor="b"/>
          <a:lstStyle>
            <a:lvl1pPr marL="0" indent="0">
              <a:buNone/>
              <a:defRPr sz="1152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40" b="1"/>
            </a:lvl3pPr>
            <a:lvl4pPr marL="6583680" indent="0">
              <a:buNone/>
              <a:defRPr sz="7680" b="1"/>
            </a:lvl4pPr>
            <a:lvl5pPr marL="8778240" indent="0">
              <a:buNone/>
              <a:defRPr sz="7680" b="1"/>
            </a:lvl5pPr>
            <a:lvl6pPr marL="10972800" indent="0">
              <a:buNone/>
              <a:defRPr sz="7680" b="1"/>
            </a:lvl6pPr>
            <a:lvl7pPr marL="13167360" indent="0">
              <a:buNone/>
              <a:defRPr sz="7680" b="1"/>
            </a:lvl7pPr>
            <a:lvl8pPr marL="15361920" indent="0">
              <a:buNone/>
              <a:defRPr sz="7680" b="1"/>
            </a:lvl8pPr>
            <a:lvl9pPr marL="17556480" indent="0">
              <a:buNone/>
              <a:defRPr sz="768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2219922" y="12024360"/>
            <a:ext cx="18659477" cy="1768602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9356B4-52A0-4FBB-98E5-9F565879B823}" type="datetimeFigureOut">
              <a:rPr lang="en-US" smtClean="0"/>
              <a:t>7/20/16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36F6F7-AD8B-4612-8FF9-B52074DD27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1073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9356B4-52A0-4FBB-98E5-9F565879B823}" type="datetimeFigureOut">
              <a:rPr lang="en-US" smtClean="0"/>
              <a:t>7/20/16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36F6F7-AD8B-4612-8FF9-B52074DD27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09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9356B4-52A0-4FBB-98E5-9F565879B823}" type="datetimeFigureOut">
              <a:rPr lang="en-US" smtClean="0"/>
              <a:t>7/20/16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36F6F7-AD8B-4612-8FF9-B52074DD27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1347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237" y="2194560"/>
            <a:ext cx="14156054" cy="7680960"/>
          </a:xfrm>
        </p:spPr>
        <p:txBody>
          <a:bodyPr anchor="b"/>
          <a:lstStyle>
            <a:lvl1pPr>
              <a:defRPr sz="1536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659477" y="4739647"/>
            <a:ext cx="22219920" cy="23393400"/>
          </a:xfrm>
        </p:spPr>
        <p:txBody>
          <a:bodyPr/>
          <a:lstStyle>
            <a:lvl1pPr>
              <a:defRPr sz="15360"/>
            </a:lvl1pPr>
            <a:lvl2pPr>
              <a:defRPr sz="13440"/>
            </a:lvl2pPr>
            <a:lvl3pPr>
              <a:defRPr sz="11520"/>
            </a:lvl3pPr>
            <a:lvl4pPr>
              <a:defRPr sz="9600"/>
            </a:lvl4pPr>
            <a:lvl5pPr>
              <a:defRPr sz="9600"/>
            </a:lvl5pPr>
            <a:lvl6pPr>
              <a:defRPr sz="9600"/>
            </a:lvl6pPr>
            <a:lvl7pPr>
              <a:defRPr sz="9600"/>
            </a:lvl7pPr>
            <a:lvl8pPr>
              <a:defRPr sz="9600"/>
            </a:lvl8pPr>
            <a:lvl9pPr>
              <a:defRPr sz="9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23237" y="9875520"/>
            <a:ext cx="14156054" cy="18295622"/>
          </a:xfrm>
        </p:spPr>
        <p:txBody>
          <a:bodyPr/>
          <a:lstStyle>
            <a:lvl1pPr marL="0" indent="0">
              <a:buNone/>
              <a:defRPr sz="7680"/>
            </a:lvl1pPr>
            <a:lvl2pPr marL="2194560" indent="0">
              <a:buNone/>
              <a:defRPr sz="6720"/>
            </a:lvl2pPr>
            <a:lvl3pPr marL="4389120" indent="0">
              <a:buNone/>
              <a:defRPr sz="5760"/>
            </a:lvl3pPr>
            <a:lvl4pPr marL="6583680" indent="0">
              <a:buNone/>
              <a:defRPr sz="4800"/>
            </a:lvl4pPr>
            <a:lvl5pPr marL="8778240" indent="0">
              <a:buNone/>
              <a:defRPr sz="4800"/>
            </a:lvl5pPr>
            <a:lvl6pPr marL="10972800" indent="0">
              <a:buNone/>
              <a:defRPr sz="4800"/>
            </a:lvl6pPr>
            <a:lvl7pPr marL="13167360" indent="0">
              <a:buNone/>
              <a:defRPr sz="4800"/>
            </a:lvl7pPr>
            <a:lvl8pPr marL="15361920" indent="0">
              <a:buNone/>
              <a:defRPr sz="4800"/>
            </a:lvl8pPr>
            <a:lvl9pPr marL="17556480" indent="0">
              <a:buNone/>
              <a:defRPr sz="4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9356B4-52A0-4FBB-98E5-9F565879B823}" type="datetimeFigureOut">
              <a:rPr lang="en-US" smtClean="0"/>
              <a:t>7/20/16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36F6F7-AD8B-4612-8FF9-B52074DD27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1197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237" y="2194560"/>
            <a:ext cx="14156054" cy="7680960"/>
          </a:xfrm>
        </p:spPr>
        <p:txBody>
          <a:bodyPr anchor="b"/>
          <a:lstStyle>
            <a:lvl1pPr>
              <a:defRPr sz="1536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8659477" y="4739647"/>
            <a:ext cx="22219920" cy="23393400"/>
          </a:xfrm>
        </p:spPr>
        <p:txBody>
          <a:bodyPr anchor="t"/>
          <a:lstStyle>
            <a:lvl1pPr marL="0" indent="0">
              <a:buNone/>
              <a:defRPr sz="15360"/>
            </a:lvl1pPr>
            <a:lvl2pPr marL="2194560" indent="0">
              <a:buNone/>
              <a:defRPr sz="13440"/>
            </a:lvl2pPr>
            <a:lvl3pPr marL="4389120" indent="0">
              <a:buNone/>
              <a:defRPr sz="11520"/>
            </a:lvl3pPr>
            <a:lvl4pPr marL="6583680" indent="0">
              <a:buNone/>
              <a:defRPr sz="9600"/>
            </a:lvl4pPr>
            <a:lvl5pPr marL="8778240" indent="0">
              <a:buNone/>
              <a:defRPr sz="9600"/>
            </a:lvl5pPr>
            <a:lvl6pPr marL="10972800" indent="0">
              <a:buNone/>
              <a:defRPr sz="9600"/>
            </a:lvl6pPr>
            <a:lvl7pPr marL="13167360" indent="0">
              <a:buNone/>
              <a:defRPr sz="9600"/>
            </a:lvl7pPr>
            <a:lvl8pPr marL="15361920" indent="0">
              <a:buNone/>
              <a:defRPr sz="9600"/>
            </a:lvl8pPr>
            <a:lvl9pPr marL="17556480" indent="0">
              <a:buNone/>
              <a:defRPr sz="9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23237" y="9875520"/>
            <a:ext cx="14156054" cy="18295622"/>
          </a:xfrm>
        </p:spPr>
        <p:txBody>
          <a:bodyPr/>
          <a:lstStyle>
            <a:lvl1pPr marL="0" indent="0">
              <a:buNone/>
              <a:defRPr sz="7680"/>
            </a:lvl1pPr>
            <a:lvl2pPr marL="2194560" indent="0">
              <a:buNone/>
              <a:defRPr sz="6720"/>
            </a:lvl2pPr>
            <a:lvl3pPr marL="4389120" indent="0">
              <a:buNone/>
              <a:defRPr sz="5760"/>
            </a:lvl3pPr>
            <a:lvl4pPr marL="6583680" indent="0">
              <a:buNone/>
              <a:defRPr sz="4800"/>
            </a:lvl4pPr>
            <a:lvl5pPr marL="8778240" indent="0">
              <a:buNone/>
              <a:defRPr sz="4800"/>
            </a:lvl5pPr>
            <a:lvl6pPr marL="10972800" indent="0">
              <a:buNone/>
              <a:defRPr sz="4800"/>
            </a:lvl6pPr>
            <a:lvl7pPr marL="13167360" indent="0">
              <a:buNone/>
              <a:defRPr sz="4800"/>
            </a:lvl7pPr>
            <a:lvl8pPr marL="15361920" indent="0">
              <a:buNone/>
              <a:defRPr sz="4800"/>
            </a:lvl8pPr>
            <a:lvl9pPr marL="17556480" indent="0">
              <a:buNone/>
              <a:defRPr sz="4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9356B4-52A0-4FBB-98E5-9F565879B823}" type="datetimeFigureOut">
              <a:rPr lang="en-US" smtClean="0"/>
              <a:t>7/20/16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36F6F7-AD8B-4612-8FF9-B52074DD27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8492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17520" y="1752607"/>
            <a:ext cx="37856160" cy="6362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17520" y="8763000"/>
            <a:ext cx="37856160" cy="208864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017520" y="30510487"/>
            <a:ext cx="987552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9356B4-52A0-4FBB-98E5-9F565879B823}" type="datetimeFigureOut">
              <a:rPr lang="en-US" smtClean="0"/>
              <a:t>7/20/16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38960" y="30510487"/>
            <a:ext cx="1481328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0998160" y="30510487"/>
            <a:ext cx="987552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36F6F7-AD8B-4612-8FF9-B52074DD27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4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4389120" rtl="0" eaLnBrk="1" latinLnBrk="0" hangingPunct="1">
        <a:lnSpc>
          <a:spcPct val="90000"/>
        </a:lnSpc>
        <a:spcBef>
          <a:spcPct val="0"/>
        </a:spcBef>
        <a:buNone/>
        <a:defRPr sz="211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97280" indent="-1097280" algn="l" defTabSz="4389120" rtl="0" eaLnBrk="1" latinLnBrk="0" hangingPunct="1">
        <a:lnSpc>
          <a:spcPct val="90000"/>
        </a:lnSpc>
        <a:spcBef>
          <a:spcPts val="4800"/>
        </a:spcBef>
        <a:buFont typeface="Arial" panose="020B0604020202020204" pitchFamily="34" charset="0"/>
        <a:buChar char="•"/>
        <a:defRPr sz="13440" kern="1200">
          <a:solidFill>
            <a:schemeClr val="tx1"/>
          </a:solidFill>
          <a:latin typeface="+mn-lt"/>
          <a:ea typeface="+mn-ea"/>
          <a:cs typeface="+mn-cs"/>
        </a:defRPr>
      </a:lvl1pPr>
      <a:lvl2pPr marL="329184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1152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3pPr>
      <a:lvl4pPr marL="768096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4pPr>
      <a:lvl5pPr marL="987552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6pPr>
      <a:lvl7pPr marL="1426464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7pPr>
      <a:lvl8pPr marL="1645920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8pPr>
      <a:lvl9pPr marL="1865376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1pPr>
      <a:lvl2pPr marL="219456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2pPr>
      <a:lvl3pPr marL="438912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3pPr>
      <a:lvl4pPr marL="658368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4pPr>
      <a:lvl5pPr marL="877824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6pPr>
      <a:lvl7pPr marL="1316736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7pPr>
      <a:lvl8pPr marL="1536192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8pPr>
      <a:lvl9pPr marL="1755648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9.png"/><Relationship Id="rId1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gif"/><Relationship Id="rId4" Type="http://schemas.openxmlformats.org/officeDocument/2006/relationships/image" Target="../media/image2.png"/><Relationship Id="rId5" Type="http://schemas.openxmlformats.org/officeDocument/2006/relationships/image" Target="../media/image3.tiff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image" Target="../media/image6.png"/><Relationship Id="rId9" Type="http://schemas.openxmlformats.org/officeDocument/2006/relationships/image" Target="../media/image7.png"/><Relationship Id="rId10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098"/>
          <a:stretch/>
        </p:blipFill>
        <p:spPr>
          <a:xfrm>
            <a:off x="605771" y="249085"/>
            <a:ext cx="3930681" cy="435277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10379" y="14998802"/>
            <a:ext cx="11801083" cy="168292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Aft>
                <a:spcPts val="2400"/>
              </a:spcAft>
            </a:pPr>
            <a:r>
              <a:rPr lang="en-US" sz="4320" b="1" dirty="0">
                <a:latin typeface="Linux Libertine O" panose="02000503000000000000" pitchFamily="50" charset="0"/>
                <a:ea typeface="Linux Libertine O" panose="02000503000000000000" pitchFamily="50" charset="0"/>
                <a:cs typeface="Linux Libertine O" panose="02000503000000000000" pitchFamily="50" charset="0"/>
              </a:rPr>
              <a:t>SDN: </a:t>
            </a:r>
            <a:r>
              <a:rPr lang="en-US" sz="4320" dirty="0" smtClean="0">
                <a:latin typeface="Linux Libertine O" panose="02000503000000000000" pitchFamily="50" charset="0"/>
                <a:ea typeface="Linux Libertine O" panose="02000503000000000000" pitchFamily="50" charset="0"/>
                <a:cs typeface="Linux Libertine O" panose="02000503000000000000" pitchFamily="50" charset="0"/>
              </a:rPr>
              <a:t>control distributed set of devices with a centralized controller</a:t>
            </a:r>
            <a:endParaRPr lang="en-US" sz="4320" b="1" dirty="0">
              <a:latin typeface="Linux Libertine O" panose="02000503000000000000" pitchFamily="50" charset="0"/>
              <a:ea typeface="Linux Libertine O" panose="02000503000000000000" pitchFamily="50" charset="0"/>
              <a:cs typeface="Linux Libertine O" panose="02000503000000000000" pitchFamily="50" charset="0"/>
            </a:endParaRPr>
          </a:p>
          <a:p>
            <a:pPr algn="just">
              <a:spcAft>
                <a:spcPts val="2400"/>
              </a:spcAft>
            </a:pPr>
            <a:endParaRPr lang="en-US" sz="4320" b="1" dirty="0">
              <a:latin typeface="Linux Libertine O" panose="02000503000000000000" pitchFamily="50" charset="0"/>
              <a:ea typeface="Linux Libertine O" panose="02000503000000000000" pitchFamily="50" charset="0"/>
              <a:cs typeface="Linux Libertine O" panose="02000503000000000000" pitchFamily="50" charset="0"/>
            </a:endParaRPr>
          </a:p>
          <a:p>
            <a:pPr algn="just">
              <a:spcAft>
                <a:spcPts val="2400"/>
              </a:spcAft>
            </a:pPr>
            <a:endParaRPr lang="en-US" sz="4320" b="1" dirty="0">
              <a:latin typeface="Linux Libertine O" panose="02000503000000000000" pitchFamily="50" charset="0"/>
              <a:ea typeface="Linux Libertine O" panose="02000503000000000000" pitchFamily="50" charset="0"/>
              <a:cs typeface="Linux Libertine O" panose="02000503000000000000" pitchFamily="50" charset="0"/>
            </a:endParaRPr>
          </a:p>
          <a:p>
            <a:pPr algn="just">
              <a:spcAft>
                <a:spcPts val="2400"/>
              </a:spcAft>
            </a:pPr>
            <a:endParaRPr lang="en-US" sz="4320" b="1" dirty="0">
              <a:latin typeface="Linux Libertine O" panose="02000503000000000000" pitchFamily="50" charset="0"/>
              <a:ea typeface="Linux Libertine O" panose="02000503000000000000" pitchFamily="50" charset="0"/>
              <a:cs typeface="Linux Libertine O" panose="02000503000000000000" pitchFamily="50" charset="0"/>
            </a:endParaRPr>
          </a:p>
          <a:p>
            <a:pPr algn="just">
              <a:spcAft>
                <a:spcPts val="2400"/>
              </a:spcAft>
            </a:pPr>
            <a:endParaRPr lang="en-US" sz="4320" b="1" dirty="0">
              <a:latin typeface="Linux Libertine O" panose="02000503000000000000" pitchFamily="50" charset="0"/>
              <a:ea typeface="Linux Libertine O" panose="02000503000000000000" pitchFamily="50" charset="0"/>
              <a:cs typeface="Linux Libertine O" panose="02000503000000000000" pitchFamily="50" charset="0"/>
            </a:endParaRPr>
          </a:p>
          <a:p>
            <a:pPr algn="just">
              <a:spcAft>
                <a:spcPts val="2400"/>
              </a:spcAft>
            </a:pPr>
            <a:endParaRPr lang="en-US" sz="4320" b="1" dirty="0">
              <a:latin typeface="Linux Libertine O" panose="02000503000000000000" pitchFamily="50" charset="0"/>
              <a:ea typeface="Linux Libertine O" panose="02000503000000000000" pitchFamily="50" charset="0"/>
              <a:cs typeface="Linux Libertine O" panose="02000503000000000000" pitchFamily="50" charset="0"/>
            </a:endParaRPr>
          </a:p>
          <a:p>
            <a:pPr algn="just">
              <a:spcAft>
                <a:spcPts val="2400"/>
              </a:spcAft>
            </a:pPr>
            <a:endParaRPr lang="en-US" sz="4320" b="1" dirty="0">
              <a:latin typeface="Linux Libertine O" panose="02000503000000000000" pitchFamily="50" charset="0"/>
              <a:ea typeface="Linux Libertine O" panose="02000503000000000000" pitchFamily="50" charset="0"/>
              <a:cs typeface="Linux Libertine O" panose="02000503000000000000" pitchFamily="50" charset="0"/>
            </a:endParaRPr>
          </a:p>
          <a:p>
            <a:pPr algn="just">
              <a:spcAft>
                <a:spcPts val="2400"/>
              </a:spcAft>
            </a:pPr>
            <a:endParaRPr lang="en-US" sz="3000" b="1" dirty="0" smtClean="0">
              <a:latin typeface="Linux Libertine O" panose="02000503000000000000" pitchFamily="50" charset="0"/>
              <a:ea typeface="Linux Libertine O" panose="02000503000000000000" pitchFamily="50" charset="0"/>
              <a:cs typeface="Linux Libertine O" panose="02000503000000000000" pitchFamily="50" charset="0"/>
            </a:endParaRPr>
          </a:p>
          <a:p>
            <a:pPr algn="just">
              <a:spcAft>
                <a:spcPts val="2400"/>
              </a:spcAft>
            </a:pPr>
            <a:r>
              <a:rPr lang="en-US" sz="4320" b="1" dirty="0" smtClean="0">
                <a:latin typeface="Linux Libertine O" panose="02000503000000000000" pitchFamily="50" charset="0"/>
                <a:ea typeface="Linux Libertine O" panose="02000503000000000000" pitchFamily="50" charset="0"/>
                <a:cs typeface="Linux Libertine O" panose="02000503000000000000" pitchFamily="50" charset="0"/>
              </a:rPr>
              <a:t>Ravel is the realization of SDN by database</a:t>
            </a:r>
            <a:endParaRPr lang="en-US" sz="4320" b="1" dirty="0">
              <a:latin typeface="Linux Libertine O" panose="02000503000000000000" pitchFamily="50" charset="0"/>
              <a:ea typeface="Linux Libertine O" panose="02000503000000000000" pitchFamily="50" charset="0"/>
              <a:cs typeface="Linux Libertine O" panose="02000503000000000000" pitchFamily="50" charset="0"/>
            </a:endParaRPr>
          </a:p>
          <a:p>
            <a:pPr marL="548640" indent="-548640" algn="just">
              <a:spcAft>
                <a:spcPts val="2400"/>
              </a:spcAft>
              <a:buFont typeface="Arial" charset="0"/>
              <a:buChar char="•"/>
            </a:pPr>
            <a:r>
              <a:rPr lang="en-US" sz="4320" dirty="0" smtClean="0">
                <a:latin typeface="Linux Libertine O" panose="02000503000000000000" pitchFamily="50" charset="0"/>
                <a:ea typeface="Linux Libertine O" panose="02000503000000000000" pitchFamily="50" charset="0"/>
                <a:cs typeface="Linux Libertine O" panose="02000503000000000000" pitchFamily="50" charset="0"/>
              </a:rPr>
              <a:t>SQL </a:t>
            </a:r>
            <a:r>
              <a:rPr lang="en-US" sz="4320" dirty="0">
                <a:latin typeface="Linux Libertine O" panose="02000503000000000000" pitchFamily="50" charset="0"/>
                <a:ea typeface="Linux Libertine O" panose="02000503000000000000" pitchFamily="50" charset="0"/>
                <a:cs typeface="Linux Libertine O" panose="02000503000000000000" pitchFamily="50" charset="0"/>
              </a:rPr>
              <a:t>interface</a:t>
            </a:r>
          </a:p>
          <a:p>
            <a:pPr marL="548640" indent="-548640" algn="just">
              <a:spcAft>
                <a:spcPts val="2400"/>
              </a:spcAft>
              <a:buFont typeface="Arial" charset="0"/>
              <a:buChar char="•"/>
            </a:pPr>
            <a:r>
              <a:rPr lang="en-US" sz="4320" i="1" dirty="0" smtClean="0">
                <a:latin typeface="Linux Libertine O" panose="02000503000000000000" pitchFamily="50" charset="0"/>
                <a:ea typeface="Linux Libertine O" panose="02000503000000000000" pitchFamily="50" charset="0"/>
                <a:cs typeface="Linux Libertine O" panose="02000503000000000000" pitchFamily="50" charset="0"/>
              </a:rPr>
              <a:t>Views:</a:t>
            </a:r>
            <a:r>
              <a:rPr lang="en-US" sz="4320" dirty="0" smtClean="0">
                <a:latin typeface="Linux Libertine O" panose="02000503000000000000" pitchFamily="50" charset="0"/>
                <a:ea typeface="Linux Libertine O" panose="02000503000000000000" pitchFamily="50" charset="0"/>
                <a:cs typeface="Linux Libertine O" panose="02000503000000000000" pitchFamily="50" charset="0"/>
              </a:rPr>
              <a:t> user-defined abstractions for individual applications</a:t>
            </a:r>
            <a:endParaRPr lang="en-US" sz="4320" dirty="0">
              <a:latin typeface="Linux Libertine O" panose="02000503000000000000" pitchFamily="50" charset="0"/>
              <a:ea typeface="Linux Libertine O" panose="02000503000000000000" pitchFamily="50" charset="0"/>
              <a:cs typeface="Linux Libertine O" panose="02000503000000000000" pitchFamily="50" charset="0"/>
            </a:endParaRPr>
          </a:p>
          <a:p>
            <a:pPr marL="548640" indent="-548640" algn="just">
              <a:spcAft>
                <a:spcPts val="2400"/>
              </a:spcAft>
              <a:buFont typeface="Arial" charset="0"/>
              <a:buChar char="•"/>
            </a:pPr>
            <a:r>
              <a:rPr lang="en-US" sz="4320" i="1" dirty="0" smtClean="0">
                <a:latin typeface="Linux Libertine O" panose="02000503000000000000" pitchFamily="50" charset="0"/>
                <a:ea typeface="Linux Libertine O" panose="02000503000000000000" pitchFamily="50" charset="0"/>
                <a:cs typeface="Linux Libertine O" panose="02000503000000000000" pitchFamily="50" charset="0"/>
              </a:rPr>
              <a:t>Orchestration:</a:t>
            </a:r>
            <a:r>
              <a:rPr lang="en-US" sz="4320" dirty="0" smtClean="0">
                <a:latin typeface="Linux Libertine O" panose="02000503000000000000" pitchFamily="50" charset="0"/>
                <a:ea typeface="Linux Libertine O" panose="02000503000000000000" pitchFamily="50" charset="0"/>
                <a:cs typeface="Linux Libertine O" panose="02000503000000000000" pitchFamily="50" charset="0"/>
              </a:rPr>
              <a:t> coordinate updates between multiple applications</a:t>
            </a:r>
          </a:p>
          <a:p>
            <a:pPr algn="just">
              <a:spcAft>
                <a:spcPts val="2400"/>
              </a:spcAft>
            </a:pPr>
            <a:r>
              <a:rPr lang="en-US" sz="4320" b="1" dirty="0" smtClean="0">
                <a:latin typeface="Linux Libertine O" panose="02000503000000000000" pitchFamily="50" charset="0"/>
                <a:ea typeface="Linux Libertine O" panose="02000503000000000000" pitchFamily="50" charset="0"/>
                <a:cs typeface="Linux Libertine O" panose="02000503000000000000" pitchFamily="50" charset="0"/>
              </a:rPr>
              <a:t>Security</a:t>
            </a:r>
          </a:p>
          <a:p>
            <a:pPr marL="685800" indent="-685800" algn="just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4320" dirty="0" smtClean="0">
                <a:latin typeface="Linux Libertine O" panose="02000503000000000000" pitchFamily="50" charset="0"/>
                <a:ea typeface="Linux Libertine O" panose="02000503000000000000" pitchFamily="50" charset="0"/>
                <a:cs typeface="Linux Libertine O" panose="02000503000000000000" pitchFamily="50" charset="0"/>
              </a:rPr>
              <a:t>Ravel does not yet have security implemented</a:t>
            </a:r>
          </a:p>
          <a:p>
            <a:pPr marL="685800" indent="-685800" algn="just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4320" dirty="0" smtClean="0">
                <a:latin typeface="Linux Libertine O" panose="02000503000000000000" pitchFamily="50" charset="0"/>
                <a:ea typeface="Linux Libertine O" panose="02000503000000000000" pitchFamily="50" charset="0"/>
                <a:cs typeface="Linux Libertine O" panose="02000503000000000000" pitchFamily="50" charset="0"/>
              </a:rPr>
              <a:t>This project adds access control, a specific aspect of security</a:t>
            </a:r>
            <a:endParaRPr lang="en-US" sz="4320" b="1" dirty="0" smtClean="0">
              <a:latin typeface="Linux Libertine O" panose="02000503000000000000" pitchFamily="50" charset="0"/>
              <a:ea typeface="Linux Libertine O" panose="02000503000000000000" pitchFamily="50" charset="0"/>
              <a:cs typeface="Linux Libertine O" panose="02000503000000000000" pitchFamily="50" charset="0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95047" y="5543752"/>
            <a:ext cx="15839165" cy="990080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202622" y="292746"/>
            <a:ext cx="2921281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dirty="0">
                <a:latin typeface="Linux Libertine O" panose="02000503000000000000" pitchFamily="50" charset="0"/>
                <a:ea typeface="Linux Libertine O" panose="02000503000000000000" pitchFamily="50" charset="0"/>
                <a:cs typeface="Linux Libertine O" panose="02000503000000000000" pitchFamily="50" charset="0"/>
              </a:rPr>
              <a:t>Access Control for a Database-Defined </a:t>
            </a:r>
            <a:r>
              <a:rPr lang="en-US" sz="9600" dirty="0" smtClean="0">
                <a:latin typeface="Linux Libertine O" panose="02000503000000000000" pitchFamily="50" charset="0"/>
                <a:ea typeface="Linux Libertine O" panose="02000503000000000000" pitchFamily="50" charset="0"/>
                <a:cs typeface="Linux Libertine O" panose="02000503000000000000" pitchFamily="50" charset="0"/>
              </a:rPr>
              <a:t>Network</a:t>
            </a:r>
          </a:p>
          <a:p>
            <a:pPr algn="ctr"/>
            <a:r>
              <a:rPr lang="en-US" sz="7200" i="1" dirty="0">
                <a:latin typeface="Linux Libertine O" panose="02000503000000000000" pitchFamily="50" charset="0"/>
                <a:ea typeface="Linux Libertine O" panose="02000503000000000000" pitchFamily="50" charset="0"/>
                <a:cs typeface="Linux Libertine O" panose="02000503000000000000" pitchFamily="50" charset="0"/>
              </a:rPr>
              <a:t>Temple University REU </a:t>
            </a:r>
            <a:r>
              <a:rPr lang="en-US" sz="7200" i="1" dirty="0" smtClean="0">
                <a:latin typeface="Linux Libertine O" panose="02000503000000000000" pitchFamily="50" charset="0"/>
                <a:ea typeface="Linux Libertine O" panose="02000503000000000000" pitchFamily="50" charset="0"/>
                <a:cs typeface="Linux Libertine O" panose="02000503000000000000" pitchFamily="50" charset="0"/>
              </a:rPr>
              <a:t>2016</a:t>
            </a:r>
            <a:endParaRPr lang="en-US" sz="7200" i="1" dirty="0">
              <a:latin typeface="Linux Libertine O" panose="02000503000000000000" pitchFamily="50" charset="0"/>
              <a:ea typeface="Linux Libertine O" panose="02000503000000000000" pitchFamily="50" charset="0"/>
              <a:cs typeface="Linux Libertine O" panose="02000503000000000000" pitchFamily="50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24988" y="7158993"/>
            <a:ext cx="11733539" cy="643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algn="just">
              <a:spcAft>
                <a:spcPts val="2400"/>
              </a:spcAft>
              <a:buFont typeface="Arial" charset="0"/>
              <a:buChar char="•"/>
            </a:pPr>
            <a:r>
              <a:rPr lang="en-US" sz="4400" b="1" dirty="0" smtClean="0">
                <a:latin typeface="Times New Roman" charset="0"/>
                <a:ea typeface="Times New Roman" charset="0"/>
                <a:cs typeface="Times New Roman" charset="0"/>
              </a:rPr>
              <a:t>Software-defined </a:t>
            </a:r>
            <a:r>
              <a:rPr lang="en-US" sz="4400" b="1" dirty="0">
                <a:latin typeface="Times New Roman" charset="0"/>
                <a:ea typeface="Times New Roman" charset="0"/>
                <a:cs typeface="Times New Roman" charset="0"/>
              </a:rPr>
              <a:t>networking (</a:t>
            </a:r>
            <a:r>
              <a:rPr lang="en-US" sz="4400" b="1" dirty="0" smtClean="0">
                <a:latin typeface="Times New Roman" charset="0"/>
                <a:ea typeface="Times New Roman" charset="0"/>
                <a:cs typeface="Times New Roman" charset="0"/>
              </a:rPr>
              <a:t>SDN):</a:t>
            </a:r>
            <a:r>
              <a:rPr lang="en-US" sz="4400" dirty="0" smtClean="0">
                <a:latin typeface="Times New Roman" charset="0"/>
                <a:ea typeface="Times New Roman" charset="0"/>
                <a:cs typeface="Times New Roman" charset="0"/>
              </a:rPr>
              <a:t> insertion of software to manage network with centralized controller</a:t>
            </a:r>
          </a:p>
          <a:p>
            <a:pPr marL="571500" indent="-571500" algn="just">
              <a:spcAft>
                <a:spcPts val="2400"/>
              </a:spcAft>
              <a:buFont typeface="Arial" charset="0"/>
              <a:buChar char="•"/>
            </a:pPr>
            <a:r>
              <a:rPr lang="en-US" sz="4400" b="1" dirty="0" smtClean="0">
                <a:latin typeface="Times New Roman" charset="0"/>
                <a:ea typeface="Times New Roman" charset="0"/>
                <a:cs typeface="Times New Roman" charset="0"/>
              </a:rPr>
              <a:t>Ravel</a:t>
            </a:r>
            <a:r>
              <a:rPr lang="en-US" sz="4400" b="1" dirty="0">
                <a:latin typeface="Times New Roman" charset="0"/>
                <a:ea typeface="Times New Roman" charset="0"/>
                <a:cs typeface="Times New Roman" charset="0"/>
              </a:rPr>
              <a:t>:</a:t>
            </a:r>
            <a:r>
              <a:rPr lang="en-US" sz="4400" dirty="0" smtClean="0">
                <a:latin typeface="Times New Roman" charset="0"/>
                <a:ea typeface="Times New Roman" charset="0"/>
                <a:cs typeface="Times New Roman" charset="0"/>
              </a:rPr>
              <a:t> database-defined </a:t>
            </a:r>
            <a:r>
              <a:rPr lang="en-US" sz="4400" dirty="0">
                <a:latin typeface="Times New Roman" charset="0"/>
                <a:ea typeface="Times New Roman" charset="0"/>
                <a:cs typeface="Times New Roman" charset="0"/>
              </a:rPr>
              <a:t>controller, like many others currently exposes </a:t>
            </a:r>
            <a:r>
              <a:rPr lang="en-US" sz="4400" dirty="0" smtClean="0">
                <a:latin typeface="Times New Roman" charset="0"/>
                <a:ea typeface="Times New Roman" charset="0"/>
                <a:cs typeface="Times New Roman" charset="0"/>
              </a:rPr>
              <a:t>network </a:t>
            </a:r>
            <a:r>
              <a:rPr lang="en-US" sz="4400" dirty="0">
                <a:latin typeface="Times New Roman" charset="0"/>
                <a:ea typeface="Times New Roman" charset="0"/>
                <a:cs typeface="Times New Roman" charset="0"/>
              </a:rPr>
              <a:t>states to </a:t>
            </a:r>
            <a:r>
              <a:rPr lang="en-US" sz="4400" dirty="0" smtClean="0">
                <a:latin typeface="Times New Roman" charset="0"/>
                <a:ea typeface="Times New Roman" charset="0"/>
                <a:cs typeface="Times New Roman" charset="0"/>
              </a:rPr>
              <a:t>users</a:t>
            </a:r>
          </a:p>
          <a:p>
            <a:pPr marL="571500" indent="-571500" algn="just">
              <a:spcAft>
                <a:spcPts val="2400"/>
              </a:spcAft>
              <a:buFont typeface="Arial" charset="0"/>
              <a:buChar char="•"/>
            </a:pPr>
            <a:r>
              <a:rPr lang="en-US" sz="4400" dirty="0" smtClean="0">
                <a:latin typeface="Times New Roman" charset="0"/>
                <a:ea typeface="Times New Roman" charset="0"/>
                <a:cs typeface="Times New Roman" charset="0"/>
              </a:rPr>
              <a:t>More efforts needed to improve SDN security</a:t>
            </a:r>
          </a:p>
          <a:p>
            <a:pPr marL="571500" indent="-571500" algn="just">
              <a:spcAft>
                <a:spcPts val="2400"/>
              </a:spcAft>
              <a:buFont typeface="Arial" charset="0"/>
              <a:buChar char="•"/>
            </a:pPr>
            <a:r>
              <a:rPr lang="en-US" sz="4400" dirty="0">
                <a:latin typeface="Linux Libertine O" panose="02000503000000000000" pitchFamily="50" charset="0"/>
                <a:ea typeface="Linux Libertine O" panose="02000503000000000000" pitchFamily="50" charset="0"/>
                <a:cs typeface="Linux Libertine O" panose="02000503000000000000" pitchFamily="50" charset="0"/>
              </a:rPr>
              <a:t>This project adds </a:t>
            </a:r>
            <a:r>
              <a:rPr lang="en-US" sz="4400" dirty="0" smtClean="0">
                <a:latin typeface="Linux Libertine O" panose="02000503000000000000" pitchFamily="50" charset="0"/>
                <a:ea typeface="Linux Libertine O" panose="02000503000000000000" pitchFamily="50" charset="0"/>
                <a:cs typeface="Linux Libertine O" panose="02000503000000000000" pitchFamily="50" charset="0"/>
              </a:rPr>
              <a:t>access control </a:t>
            </a:r>
            <a:r>
              <a:rPr lang="en-US" sz="4400" dirty="0" smtClean="0">
                <a:latin typeface="Times New Roman" charset="0"/>
                <a:ea typeface="Times New Roman" charset="0"/>
                <a:cs typeface="Times New Roman" charset="0"/>
              </a:rPr>
              <a:t>application </a:t>
            </a:r>
            <a:r>
              <a:rPr lang="en-US" sz="4400" dirty="0">
                <a:latin typeface="Times New Roman" charset="0"/>
                <a:ea typeface="Times New Roman" charset="0"/>
                <a:cs typeface="Times New Roman" charset="0"/>
              </a:rPr>
              <a:t>to </a:t>
            </a:r>
            <a:r>
              <a:rPr lang="en-US" sz="4400" dirty="0" smtClean="0">
                <a:latin typeface="Times New Roman" charset="0"/>
                <a:ea typeface="Times New Roman" charset="0"/>
                <a:cs typeface="Times New Roman" charset="0"/>
              </a:rPr>
              <a:t>Ravel</a:t>
            </a:r>
            <a:endParaRPr lang="en-US" sz="4400" b="1" dirty="0">
              <a:latin typeface="Linux Libertine O" panose="02000503000000000000" pitchFamily="50" charset="0"/>
              <a:ea typeface="Linux Libertine O" panose="02000503000000000000" pitchFamily="50" charset="0"/>
              <a:cs typeface="Linux Libertine O" panose="02000503000000000000" pitchFamily="50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9724080" y="17437472"/>
            <a:ext cx="12375142" cy="108398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Aft>
                <a:spcPts val="2400"/>
              </a:spcAft>
            </a:pPr>
            <a:r>
              <a:rPr lang="en-US" sz="4320" b="1" dirty="0" smtClean="0">
                <a:latin typeface="Linux Libertine O" panose="02000503000000000000" pitchFamily="50" charset="0"/>
                <a:ea typeface="Linux Libertine O" panose="02000503000000000000" pitchFamily="50" charset="0"/>
                <a:cs typeface="Linux Libertine O" panose="02000503000000000000" pitchFamily="50" charset="0"/>
              </a:rPr>
              <a:t>Goal:</a:t>
            </a:r>
            <a:r>
              <a:rPr lang="en-US" sz="4320" dirty="0" smtClean="0">
                <a:latin typeface="Linux Libertine O" panose="02000503000000000000" pitchFamily="50" charset="0"/>
                <a:ea typeface="Linux Libertine O" panose="02000503000000000000" pitchFamily="50" charset="0"/>
                <a:cs typeface="Linux Libertine O" panose="02000503000000000000" pitchFamily="50" charset="0"/>
              </a:rPr>
              <a:t> Select a path through only nodes compliant with a user’s SLA.</a:t>
            </a:r>
            <a:endParaRPr lang="en-US" sz="4320" dirty="0">
              <a:latin typeface="Linux Libertine O" panose="02000503000000000000" pitchFamily="50" charset="0"/>
              <a:ea typeface="Linux Libertine O" panose="02000503000000000000" pitchFamily="50" charset="0"/>
              <a:cs typeface="Linux Libertine O" panose="02000503000000000000" pitchFamily="50" charset="0"/>
            </a:endParaRPr>
          </a:p>
          <a:p>
            <a:pPr algn="just">
              <a:spcAft>
                <a:spcPts val="2400"/>
              </a:spcAft>
            </a:pPr>
            <a:endParaRPr lang="en-US" sz="4320" dirty="0">
              <a:latin typeface="Linux Libertine O" panose="02000503000000000000" pitchFamily="50" charset="0"/>
              <a:ea typeface="Linux Libertine O" panose="02000503000000000000" pitchFamily="50" charset="0"/>
              <a:cs typeface="Linux Libertine O" panose="02000503000000000000" pitchFamily="50" charset="0"/>
            </a:endParaRPr>
          </a:p>
          <a:p>
            <a:pPr algn="just">
              <a:spcAft>
                <a:spcPts val="2400"/>
              </a:spcAft>
            </a:pPr>
            <a:endParaRPr lang="en-US" sz="4320" dirty="0">
              <a:latin typeface="Linux Libertine O" panose="02000503000000000000" pitchFamily="50" charset="0"/>
              <a:ea typeface="Linux Libertine O" panose="02000503000000000000" pitchFamily="50" charset="0"/>
              <a:cs typeface="Linux Libertine O" panose="02000503000000000000" pitchFamily="50" charset="0"/>
            </a:endParaRPr>
          </a:p>
          <a:p>
            <a:pPr algn="just">
              <a:spcAft>
                <a:spcPts val="2400"/>
              </a:spcAft>
            </a:pPr>
            <a:endParaRPr lang="en-US" sz="4320" dirty="0">
              <a:latin typeface="Linux Libertine O" panose="02000503000000000000" pitchFamily="50" charset="0"/>
              <a:ea typeface="Linux Libertine O" panose="02000503000000000000" pitchFamily="50" charset="0"/>
              <a:cs typeface="Linux Libertine O" panose="02000503000000000000" pitchFamily="50" charset="0"/>
            </a:endParaRPr>
          </a:p>
          <a:p>
            <a:pPr algn="just">
              <a:spcAft>
                <a:spcPts val="2400"/>
              </a:spcAft>
            </a:pPr>
            <a:endParaRPr lang="en-US" sz="4320" dirty="0">
              <a:latin typeface="Linux Libertine O" panose="02000503000000000000" pitchFamily="50" charset="0"/>
              <a:ea typeface="Linux Libertine O" panose="02000503000000000000" pitchFamily="50" charset="0"/>
              <a:cs typeface="Linux Libertine O" panose="02000503000000000000" pitchFamily="50" charset="0"/>
            </a:endParaRPr>
          </a:p>
          <a:p>
            <a:pPr algn="just">
              <a:spcAft>
                <a:spcPts val="2400"/>
              </a:spcAft>
            </a:pPr>
            <a:endParaRPr lang="en-US" sz="4320" dirty="0">
              <a:latin typeface="Linux Libertine O" panose="02000503000000000000" pitchFamily="50" charset="0"/>
              <a:ea typeface="Linux Libertine O" panose="02000503000000000000" pitchFamily="50" charset="0"/>
              <a:cs typeface="Linux Libertine O" panose="02000503000000000000" pitchFamily="50" charset="0"/>
            </a:endParaRPr>
          </a:p>
          <a:p>
            <a:pPr algn="just">
              <a:spcAft>
                <a:spcPts val="2400"/>
              </a:spcAft>
            </a:pPr>
            <a:endParaRPr lang="en-US" sz="4320" dirty="0">
              <a:latin typeface="Linux Libertine O" panose="02000503000000000000" pitchFamily="50" charset="0"/>
              <a:ea typeface="Linux Libertine O" panose="02000503000000000000" pitchFamily="50" charset="0"/>
              <a:cs typeface="Linux Libertine O" panose="02000503000000000000" pitchFamily="50" charset="0"/>
            </a:endParaRPr>
          </a:p>
          <a:p>
            <a:pPr algn="just">
              <a:spcAft>
                <a:spcPts val="2400"/>
              </a:spcAft>
            </a:pPr>
            <a:endParaRPr lang="en-US" sz="4320" dirty="0" smtClean="0">
              <a:latin typeface="Linux Libertine O" panose="02000503000000000000" pitchFamily="50" charset="0"/>
              <a:ea typeface="Linux Libertine O" panose="02000503000000000000" pitchFamily="50" charset="0"/>
              <a:cs typeface="Linux Libertine O" panose="02000503000000000000" pitchFamily="50" charset="0"/>
            </a:endParaRPr>
          </a:p>
          <a:p>
            <a:pPr marL="571500" indent="-571500" algn="just">
              <a:spcAft>
                <a:spcPts val="2400"/>
              </a:spcAft>
              <a:buFont typeface="Arial" charset="0"/>
              <a:buChar char="•"/>
            </a:pPr>
            <a:r>
              <a:rPr lang="en-US" sz="4320" dirty="0" smtClean="0">
                <a:latin typeface="Linux Libertine O" panose="02000503000000000000" pitchFamily="50" charset="0"/>
                <a:ea typeface="Linux Libertine O" panose="02000503000000000000" pitchFamily="50" charset="0"/>
                <a:cs typeface="Linux Libertine O" panose="02000503000000000000" pitchFamily="50" charset="0"/>
              </a:rPr>
              <a:t>Create </a:t>
            </a:r>
            <a:r>
              <a:rPr lang="en-US" sz="4320" b="1" dirty="0" err="1" smtClean="0">
                <a:latin typeface="Linux Libertine O" panose="02000503000000000000" pitchFamily="50" charset="0"/>
                <a:ea typeface="Linux Libertine O" panose="02000503000000000000" pitchFamily="50" charset="0"/>
                <a:cs typeface="Linux Libertine O" panose="02000503000000000000" pitchFamily="50" charset="0"/>
              </a:rPr>
              <a:t>routingtp_tenant</a:t>
            </a:r>
            <a:r>
              <a:rPr lang="en-US" sz="4320" b="1" dirty="0" smtClean="0">
                <a:latin typeface="Linux Libertine O" panose="02000503000000000000" pitchFamily="50" charset="0"/>
                <a:ea typeface="Linux Libertine O" panose="02000503000000000000" pitchFamily="50" charset="0"/>
                <a:cs typeface="Linux Libertine O" panose="02000503000000000000" pitchFamily="50" charset="0"/>
              </a:rPr>
              <a:t> view </a:t>
            </a:r>
            <a:r>
              <a:rPr lang="en-US" sz="4320" dirty="0" smtClean="0">
                <a:latin typeface="Linux Libertine O" panose="02000503000000000000" pitchFamily="50" charset="0"/>
                <a:ea typeface="Linux Libertine O" panose="02000503000000000000" pitchFamily="50" charset="0"/>
                <a:cs typeface="Linux Libertine O" panose="02000503000000000000" pitchFamily="50" charset="0"/>
              </a:rPr>
              <a:t>to achieve this goal</a:t>
            </a:r>
          </a:p>
          <a:p>
            <a:pPr marL="571500" indent="-571500" algn="just">
              <a:spcAft>
                <a:spcPts val="2400"/>
              </a:spcAft>
              <a:buFont typeface="Arial" charset="0"/>
              <a:buChar char="•"/>
            </a:pPr>
            <a:r>
              <a:rPr lang="en-US" sz="4320" dirty="0" smtClean="0">
                <a:latin typeface="Linux Libertine O" panose="02000503000000000000" pitchFamily="50" charset="0"/>
                <a:ea typeface="Linux Libertine O" panose="02000503000000000000" pitchFamily="50" charset="0"/>
                <a:cs typeface="Linux Libertine O" panose="02000503000000000000" pitchFamily="50" charset="0"/>
              </a:rPr>
              <a:t>Calculate a path that contains only nodes listed in this view</a:t>
            </a:r>
            <a:endParaRPr lang="en-US" sz="4320" dirty="0">
              <a:latin typeface="Linux Libertine O" panose="02000503000000000000" pitchFamily="50" charset="0"/>
              <a:ea typeface="Linux Libertine O" panose="02000503000000000000" pitchFamily="50" charset="0"/>
              <a:cs typeface="Linux Libertine O" panose="02000503000000000000" pitchFamily="50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3121732" y="15802339"/>
            <a:ext cx="15253233" cy="1200329"/>
          </a:xfrm>
          <a:prstGeom prst="rect">
            <a:avLst/>
          </a:prstGeom>
          <a:solidFill>
            <a:srgbClr val="8D2838"/>
          </a:solidFill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7200" dirty="0" smtClean="0">
                <a:latin typeface="Linux Libertine O" panose="02000503000000000000" pitchFamily="50" charset="0"/>
                <a:ea typeface="Linux Libertine O" panose="02000503000000000000" pitchFamily="50" charset="0"/>
                <a:cs typeface="Linux Libertine O" panose="02000503000000000000" pitchFamily="50" charset="0"/>
              </a:rPr>
              <a:t>Access Control for Network Resources</a:t>
            </a:r>
            <a:endParaRPr lang="en-US" sz="7200" dirty="0">
              <a:latin typeface="Linux Libertine O" panose="02000503000000000000" pitchFamily="50" charset="0"/>
              <a:ea typeface="Linux Libertine O" panose="02000503000000000000" pitchFamily="50" charset="0"/>
              <a:cs typeface="Linux Libertine O" panose="02000503000000000000" pitchFamily="50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28944678" y="5788387"/>
            <a:ext cx="14146385" cy="1200329"/>
          </a:xfrm>
          <a:prstGeom prst="rect">
            <a:avLst/>
          </a:prstGeom>
          <a:solidFill>
            <a:srgbClr val="8D2838"/>
          </a:solidFill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Linux Libertine O" panose="02000503000000000000" pitchFamily="50" charset="0"/>
                <a:ea typeface="Linux Libertine O" panose="02000503000000000000" pitchFamily="50" charset="0"/>
                <a:cs typeface="Linux Libertine O" panose="02000503000000000000" pitchFamily="50" charset="0"/>
              </a:rPr>
              <a:t>Access Control for Network Updates</a:t>
            </a:r>
            <a:endParaRPr lang="en-US" sz="7200" dirty="0">
              <a:solidFill>
                <a:schemeClr val="bg1"/>
              </a:solidFill>
              <a:latin typeface="Linux Libertine O" panose="02000503000000000000" pitchFamily="50" charset="0"/>
              <a:ea typeface="Linux Libertine O" panose="02000503000000000000" pitchFamily="50" charset="0"/>
              <a:cs typeface="Linux Libertine O" panose="02000503000000000000" pitchFamily="50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89996" y="5884871"/>
            <a:ext cx="12029224" cy="1200329"/>
          </a:xfrm>
          <a:prstGeom prst="rect">
            <a:avLst/>
          </a:prstGeom>
          <a:solidFill>
            <a:srgbClr val="8D2838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n-US" sz="7200" dirty="0">
                <a:latin typeface="Linux Libertine O" panose="02000503000000000000" pitchFamily="50" charset="0"/>
                <a:ea typeface="Linux Libertine O" panose="02000503000000000000" pitchFamily="50" charset="0"/>
                <a:cs typeface="Linux Libertine O" panose="02000503000000000000" pitchFamily="50" charset="0"/>
              </a:rPr>
              <a:t>Introduction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610379" y="13665316"/>
            <a:ext cx="11940170" cy="1214900"/>
          </a:xfrm>
          <a:prstGeom prst="rect">
            <a:avLst/>
          </a:prstGeom>
          <a:solidFill>
            <a:srgbClr val="8D283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n-US" sz="7200" dirty="0" smtClean="0">
                <a:latin typeface="Linux Libertine O" panose="02000503000000000000" pitchFamily="50" charset="0"/>
                <a:ea typeface="Linux Libertine O" panose="02000503000000000000" pitchFamily="50" charset="0"/>
                <a:cs typeface="Linux Libertine O" panose="02000503000000000000" pitchFamily="50" charset="0"/>
              </a:rPr>
              <a:t>Database-Defined Network</a:t>
            </a:r>
            <a:endParaRPr lang="en-US" sz="7200" dirty="0">
              <a:latin typeface="Linux Libertine O" panose="02000503000000000000" pitchFamily="50" charset="0"/>
              <a:ea typeface="Linux Libertine O" panose="02000503000000000000" pitchFamily="50" charset="0"/>
              <a:cs typeface="Linux Libertine O" panose="02000503000000000000" pitchFamily="50" charset="0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28944678" y="15782287"/>
            <a:ext cx="14376261" cy="1200329"/>
          </a:xfrm>
          <a:prstGeom prst="rect">
            <a:avLst/>
          </a:prstGeom>
          <a:solidFill>
            <a:srgbClr val="8D2838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tIns="91440" bIns="91440" rtlCol="0">
            <a:spAutoFit/>
          </a:bodyPr>
          <a:lstStyle/>
          <a:p>
            <a:r>
              <a:rPr lang="en-US" sz="6600" dirty="0" smtClean="0">
                <a:latin typeface="Linux Libertine O" panose="02000503000000000000" pitchFamily="50" charset="0"/>
                <a:ea typeface="Linux Libertine O" panose="02000503000000000000" pitchFamily="50" charset="0"/>
                <a:cs typeface="Linux Libertine O" panose="02000503000000000000" pitchFamily="50" charset="0"/>
              </a:rPr>
              <a:t>Challenge: Controlling Network Updates</a:t>
            </a:r>
            <a:endParaRPr lang="en-US" sz="6600" dirty="0">
              <a:latin typeface="Linux Libertine O" panose="02000503000000000000" pitchFamily="50" charset="0"/>
              <a:ea typeface="Linux Libertine O" panose="02000503000000000000" pitchFamily="50" charset="0"/>
              <a:cs typeface="Linux Libertine O" panose="02000503000000000000" pitchFamily="50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13314447" y="17092012"/>
            <a:ext cx="7306998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4320" b="1" dirty="0">
                <a:latin typeface="Linux Libertine O" panose="02000503000000000000" pitchFamily="50" charset="0"/>
                <a:ea typeface="Linux Libertine O" panose="02000503000000000000" pitchFamily="50" charset="0"/>
                <a:cs typeface="Linux Libertine O" panose="02000503000000000000" pitchFamily="50" charset="0"/>
              </a:rPr>
              <a:t>Service-level agreement (SLA)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13399152" y="26080760"/>
            <a:ext cx="14899490" cy="2659191"/>
            <a:chOff x="11655870" y="20286015"/>
            <a:chExt cx="12416242" cy="2215992"/>
          </a:xfrm>
        </p:grpSpPr>
        <p:sp>
          <p:nvSpPr>
            <p:cNvPr id="21" name="Rectangle 20"/>
            <p:cNvSpPr/>
            <p:nvPr/>
          </p:nvSpPr>
          <p:spPr>
            <a:xfrm>
              <a:off x="17646488" y="20599508"/>
              <a:ext cx="3639892" cy="599124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9728" tIns="54864" rIns="109728" bIns="5486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9245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1655870" y="20286015"/>
              <a:ext cx="12416242" cy="2215992"/>
            </a:xfrm>
            <a:prstGeom prst="rect">
              <a:avLst/>
            </a:prstGeom>
            <a:noFill/>
            <a:ln w="88900">
              <a:solidFill>
                <a:schemeClr val="accent1"/>
              </a:solidFill>
            </a:ln>
          </p:spPr>
          <p:txBody>
            <a:bodyPr wrap="square" lIns="438912" tIns="438912" rIns="438912" bIns="438912">
              <a:spAutoFit/>
            </a:bodyPr>
            <a:lstStyle/>
            <a:p>
              <a:pPr algn="just"/>
              <a:r>
                <a:rPr lang="en-US" sz="3840" dirty="0">
                  <a:latin typeface="Andale Mono" charset="0"/>
                  <a:ea typeface="Andale Mono" charset="0"/>
                  <a:cs typeface="Andale Mono" charset="0"/>
                </a:rPr>
                <a:t>CREATE </a:t>
              </a:r>
              <a:r>
                <a:rPr lang="en-US" sz="3840" b="1" dirty="0">
                  <a:solidFill>
                    <a:srgbClr val="006699"/>
                  </a:solidFill>
                  <a:latin typeface="Andale Mono" charset="0"/>
                  <a:ea typeface="Andale Mono" charset="0"/>
                  <a:cs typeface="Andale Mono" charset="0"/>
                </a:rPr>
                <a:t>OR</a:t>
              </a:r>
              <a:r>
                <a:rPr lang="en-US" sz="3840" dirty="0">
                  <a:latin typeface="Andale Mono" charset="0"/>
                  <a:ea typeface="Andale Mono" charset="0"/>
                  <a:cs typeface="Andale Mono" charset="0"/>
                </a:rPr>
                <a:t> REPLACE VIEW </a:t>
              </a:r>
              <a:r>
                <a:rPr lang="en-US" sz="3840" dirty="0" err="1">
                  <a:latin typeface="Andale Mono" charset="0"/>
                  <a:ea typeface="Andale Mono" charset="0"/>
                  <a:cs typeface="Andale Mono" charset="0"/>
                </a:rPr>
                <a:t>topology_tenant</a:t>
              </a:r>
              <a:r>
                <a:rPr lang="en-US" sz="3840" dirty="0">
                  <a:latin typeface="Andale Mono" charset="0"/>
                  <a:ea typeface="Andale Mono" charset="0"/>
                  <a:cs typeface="Andale Mono" charset="0"/>
                </a:rPr>
                <a:t> </a:t>
              </a:r>
              <a:r>
                <a:rPr lang="en-US" sz="3840" b="1" dirty="0">
                  <a:solidFill>
                    <a:srgbClr val="006699"/>
                  </a:solidFill>
                  <a:latin typeface="Andale Mono" charset="0"/>
                  <a:ea typeface="Andale Mono" charset="0"/>
                  <a:cs typeface="Andale Mono" charset="0"/>
                </a:rPr>
                <a:t>AS</a:t>
              </a:r>
              <a:r>
                <a:rPr lang="en-US" sz="3840" dirty="0">
                  <a:latin typeface="Andale Mono" charset="0"/>
                  <a:ea typeface="Andale Mono" charset="0"/>
                  <a:cs typeface="Andale Mono" charset="0"/>
                </a:rPr>
                <a:t> (</a:t>
              </a:r>
            </a:p>
            <a:p>
              <a:pPr algn="just"/>
              <a:r>
                <a:rPr lang="en-US" sz="3840" b="1" dirty="0">
                  <a:solidFill>
                    <a:srgbClr val="006699"/>
                  </a:solidFill>
                  <a:latin typeface="Andale Mono" charset="0"/>
                  <a:ea typeface="Andale Mono" charset="0"/>
                  <a:cs typeface="Andale Mono" charset="0"/>
                </a:rPr>
                <a:t>    SELECT</a:t>
              </a:r>
              <a:r>
                <a:rPr lang="en-US" sz="3840" dirty="0">
                  <a:latin typeface="Andale Mono" charset="0"/>
                  <a:ea typeface="Andale Mono" charset="0"/>
                  <a:cs typeface="Andale Mono" charset="0"/>
                </a:rPr>
                <a:t> </a:t>
              </a:r>
              <a:r>
                <a:rPr lang="en-US" sz="3840" dirty="0" err="1">
                  <a:latin typeface="Andale Mono" charset="0"/>
                  <a:ea typeface="Andale Mono" charset="0"/>
                  <a:cs typeface="Andale Mono" charset="0"/>
                </a:rPr>
                <a:t>sid</a:t>
              </a:r>
              <a:r>
                <a:rPr lang="en-US" sz="3840" dirty="0">
                  <a:latin typeface="Andale Mono" charset="0"/>
                  <a:ea typeface="Andale Mono" charset="0"/>
                  <a:cs typeface="Andale Mono" charset="0"/>
                </a:rPr>
                <a:t>, </a:t>
              </a:r>
              <a:r>
                <a:rPr lang="en-US" sz="3840" dirty="0" err="1">
                  <a:latin typeface="Andale Mono" charset="0"/>
                  <a:ea typeface="Andale Mono" charset="0"/>
                  <a:cs typeface="Andale Mono" charset="0"/>
                </a:rPr>
                <a:t>nid</a:t>
              </a:r>
              <a:r>
                <a:rPr lang="en-US" sz="3840" dirty="0">
                  <a:latin typeface="Andale Mono" charset="0"/>
                  <a:ea typeface="Andale Mono" charset="0"/>
                  <a:cs typeface="Andale Mono" charset="0"/>
                </a:rPr>
                <a:t>, </a:t>
              </a:r>
              <a:r>
                <a:rPr lang="en-US" sz="3840" dirty="0" err="1">
                  <a:latin typeface="Andale Mono" charset="0"/>
                  <a:ea typeface="Andale Mono" charset="0"/>
                  <a:cs typeface="Andale Mono" charset="0"/>
                </a:rPr>
                <a:t>isactive</a:t>
              </a:r>
              <a:r>
                <a:rPr lang="en-US" sz="3840" dirty="0">
                  <a:latin typeface="Andale Mono" charset="0"/>
                  <a:ea typeface="Andale Mono" charset="0"/>
                  <a:cs typeface="Andale Mono" charset="0"/>
                </a:rPr>
                <a:t> </a:t>
              </a:r>
              <a:r>
                <a:rPr lang="en-US" sz="3840" b="1" dirty="0">
                  <a:solidFill>
                    <a:srgbClr val="006699"/>
                  </a:solidFill>
                  <a:latin typeface="Andale Mono" charset="0"/>
                  <a:ea typeface="Andale Mono" charset="0"/>
                  <a:cs typeface="Andale Mono" charset="0"/>
                </a:rPr>
                <a:t>FROM</a:t>
              </a:r>
              <a:r>
                <a:rPr lang="en-US" sz="3840" dirty="0">
                  <a:latin typeface="Andale Mono" charset="0"/>
                  <a:ea typeface="Andale Mono" charset="0"/>
                  <a:cs typeface="Andale Mono" charset="0"/>
                </a:rPr>
                <a:t> </a:t>
              </a:r>
              <a:r>
                <a:rPr lang="en-US" sz="3840" dirty="0" err="1">
                  <a:latin typeface="Andale Mono" charset="0"/>
                  <a:ea typeface="Andale Mono" charset="0"/>
                  <a:cs typeface="Andale Mono" charset="0"/>
                </a:rPr>
                <a:t>topology_acl</a:t>
              </a:r>
              <a:endParaRPr lang="en-US" sz="3840" dirty="0">
                <a:latin typeface="Andale Mono" charset="0"/>
                <a:ea typeface="Andale Mono" charset="0"/>
                <a:cs typeface="Andale Mono" charset="0"/>
              </a:endParaRPr>
            </a:p>
            <a:p>
              <a:pPr algn="just"/>
              <a:r>
                <a:rPr lang="en-US" sz="3840" b="1" dirty="0">
                  <a:solidFill>
                    <a:srgbClr val="006699"/>
                  </a:solidFill>
                  <a:latin typeface="Andale Mono" charset="0"/>
                  <a:ea typeface="Andale Mono" charset="0"/>
                  <a:cs typeface="Andale Mono" charset="0"/>
                </a:rPr>
                <a:t>    WHERE</a:t>
              </a:r>
              <a:r>
                <a:rPr lang="en-US" sz="3840" dirty="0">
                  <a:latin typeface="Andale Mono" charset="0"/>
                  <a:ea typeface="Andale Mono" charset="0"/>
                  <a:cs typeface="Andale Mono" charset="0"/>
                </a:rPr>
                <a:t> principal </a:t>
              </a:r>
              <a:r>
                <a:rPr lang="en-US" sz="3840" b="1" dirty="0">
                  <a:solidFill>
                    <a:srgbClr val="006699"/>
                  </a:solidFill>
                  <a:latin typeface="Andale Mono" charset="0"/>
                  <a:ea typeface="Andale Mono" charset="0"/>
                  <a:cs typeface="Andale Mono" charset="0"/>
                </a:rPr>
                <a:t>=</a:t>
              </a:r>
              <a:r>
                <a:rPr lang="en-US" sz="3840" dirty="0">
                  <a:latin typeface="Andale Mono" charset="0"/>
                  <a:ea typeface="Andale Mono" charset="0"/>
                  <a:cs typeface="Andale Mono" charset="0"/>
                </a:rPr>
                <a:t> </a:t>
              </a:r>
              <a:r>
                <a:rPr lang="en-US" sz="3840" b="1" dirty="0" err="1">
                  <a:solidFill>
                    <a:srgbClr val="45AE34"/>
                  </a:solidFill>
                  <a:latin typeface="Andale Mono" charset="0"/>
                  <a:ea typeface="Andale Mono" charset="0"/>
                  <a:cs typeface="Andale Mono" charset="0"/>
                </a:rPr>
                <a:t>current_user</a:t>
              </a:r>
              <a:r>
                <a:rPr lang="en-US" sz="3840" dirty="0">
                  <a:latin typeface="Andale Mono" charset="0"/>
                  <a:ea typeface="Andale Mono" charset="0"/>
                  <a:cs typeface="Andale Mono" charset="0"/>
                </a:rPr>
                <a:t>);</a:t>
              </a: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82880" y="244341"/>
            <a:ext cx="4917227" cy="4917227"/>
          </a:xfrm>
          <a:prstGeom prst="rect">
            <a:avLst/>
          </a:prstGeom>
        </p:spPr>
      </p:pic>
      <p:sp>
        <p:nvSpPr>
          <p:cNvPr id="38" name="Rectangle 37"/>
          <p:cNvSpPr/>
          <p:nvPr/>
        </p:nvSpPr>
        <p:spPr>
          <a:xfrm>
            <a:off x="13246622" y="29415637"/>
            <a:ext cx="29901591" cy="2400657"/>
          </a:xfrm>
          <a:prstGeom prst="rect">
            <a:avLst/>
          </a:prstGeom>
          <a:solidFill>
            <a:schemeClr val="bg1"/>
          </a:solidFill>
          <a:ln w="50800">
            <a:solidFill>
              <a:srgbClr val="8D2838"/>
            </a:solidFill>
          </a:ln>
        </p:spPr>
        <p:txBody>
          <a:bodyPr wrap="square" lIns="274320" tIns="274320" rIns="274320" bIns="274320">
            <a:spAutoFit/>
          </a:bodyPr>
          <a:lstStyle/>
          <a:p>
            <a:pPr algn="ctr"/>
            <a:r>
              <a:rPr lang="en-US" sz="6000" b="1" dirty="0" smtClean="0">
                <a:solidFill>
                  <a:srgbClr val="8D2838"/>
                </a:solidFill>
                <a:latin typeface="Times New Roman" charset="0"/>
                <a:ea typeface="Times New Roman" charset="0"/>
                <a:cs typeface="Times New Roman" charset="0"/>
              </a:rPr>
              <a:t>Ravel</a:t>
            </a:r>
            <a:r>
              <a:rPr lang="en-US" sz="6000" b="1" dirty="0">
                <a:solidFill>
                  <a:srgbClr val="8D2838"/>
                </a:solidFill>
                <a:latin typeface="Times New Roman" charset="0"/>
                <a:ea typeface="Times New Roman" charset="0"/>
                <a:cs typeface="Times New Roman" charset="0"/>
              </a:rPr>
              <a:t>:</a:t>
            </a:r>
            <a:r>
              <a:rPr lang="en-US" sz="6000" dirty="0">
                <a:solidFill>
                  <a:srgbClr val="8D2838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6000" i="1" dirty="0">
                <a:solidFill>
                  <a:srgbClr val="8D2838"/>
                </a:solidFill>
                <a:latin typeface="Times New Roman" charset="0"/>
                <a:ea typeface="Times New Roman" charset="0"/>
                <a:cs typeface="Times New Roman" charset="0"/>
              </a:rPr>
              <a:t>ravel-</a:t>
            </a:r>
            <a:r>
              <a:rPr lang="en-US" sz="6000" i="1" dirty="0" err="1">
                <a:solidFill>
                  <a:srgbClr val="8D2838"/>
                </a:solidFill>
                <a:latin typeface="Times New Roman" charset="0"/>
                <a:ea typeface="Times New Roman" charset="0"/>
                <a:cs typeface="Times New Roman" charset="0"/>
              </a:rPr>
              <a:t>net.org</a:t>
            </a:r>
            <a:endParaRPr lang="en-US" sz="6000" i="1" dirty="0">
              <a:solidFill>
                <a:srgbClr val="8D2838"/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pPr algn="ctr"/>
            <a:r>
              <a:rPr lang="en-US" sz="6000" b="1" dirty="0">
                <a:solidFill>
                  <a:srgbClr val="8D2838"/>
                </a:solidFill>
                <a:latin typeface="Times New Roman" charset="0"/>
                <a:ea typeface="Times New Roman" charset="0"/>
                <a:cs typeface="Times New Roman" charset="0"/>
              </a:rPr>
              <a:t>Demo: </a:t>
            </a:r>
            <a:r>
              <a:rPr lang="en-US" sz="6000" i="1" dirty="0" err="1" smtClean="0">
                <a:solidFill>
                  <a:srgbClr val="8D2838"/>
                </a:solidFill>
                <a:latin typeface="Times New Roman" charset="0"/>
                <a:ea typeface="Times New Roman" charset="0"/>
                <a:cs typeface="Times New Roman" charset="0"/>
              </a:rPr>
              <a:t>github.com</a:t>
            </a:r>
            <a:r>
              <a:rPr lang="en-US" sz="6000" i="1" dirty="0" smtClean="0">
                <a:solidFill>
                  <a:srgbClr val="8D2838"/>
                </a:solidFill>
                <a:latin typeface="Times New Roman" charset="0"/>
                <a:ea typeface="Times New Roman" charset="0"/>
                <a:cs typeface="Times New Roman" charset="0"/>
              </a:rPr>
              <a:t>/ravel-net/REU-access-control</a:t>
            </a:r>
            <a:endParaRPr lang="en-US" sz="6000" i="1" dirty="0">
              <a:solidFill>
                <a:srgbClr val="8D2838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grpSp>
        <p:nvGrpSpPr>
          <p:cNvPr id="72" name="Group 71"/>
          <p:cNvGrpSpPr/>
          <p:nvPr/>
        </p:nvGrpSpPr>
        <p:grpSpPr>
          <a:xfrm>
            <a:off x="30629883" y="18987454"/>
            <a:ext cx="10976584" cy="6031883"/>
            <a:chOff x="31200144" y="18147890"/>
            <a:chExt cx="10976584" cy="6031883"/>
          </a:xfrm>
        </p:grpSpPr>
        <p:pic>
          <p:nvPicPr>
            <p:cNvPr id="58" name="Picture 57"/>
            <p:cNvPicPr>
              <a:picLocks noChangeAspect="1"/>
            </p:cNvPicPr>
            <p:nvPr/>
          </p:nvPicPr>
          <p:blipFill rotWithShape="1">
            <a:blip r:embed="rId6"/>
            <a:srcRect r="28348" b="30608"/>
            <a:stretch/>
          </p:blipFill>
          <p:spPr>
            <a:xfrm>
              <a:off x="37395286" y="18147890"/>
              <a:ext cx="4781442" cy="6031883"/>
            </a:xfrm>
            <a:prstGeom prst="rect">
              <a:avLst/>
            </a:prstGeom>
          </p:spPr>
        </p:pic>
        <p:sp>
          <p:nvSpPr>
            <p:cNvPr id="60" name="TextBox 59"/>
            <p:cNvSpPr txBox="1"/>
            <p:nvPr/>
          </p:nvSpPr>
          <p:spPr>
            <a:xfrm>
              <a:off x="31955619" y="19358931"/>
              <a:ext cx="2494594" cy="9048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28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Gill Sans" charset="0"/>
                  <a:ea typeface="Gill Sans" charset="0"/>
                  <a:cs typeface="Gill Sans" charset="0"/>
                </a:rPr>
                <a:t>whitelist</a:t>
              </a:r>
              <a:endParaRPr lang="en-US" sz="5280" dirty="0">
                <a:solidFill>
                  <a:schemeClr val="tx1">
                    <a:lumMod val="65000"/>
                    <a:lumOff val="35000"/>
                  </a:schemeClr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31200144" y="21362502"/>
              <a:ext cx="3353803" cy="9048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28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Gill Sans" charset="0"/>
                  <a:ea typeface="Gill Sans" charset="0"/>
                  <a:cs typeface="Gill Sans" charset="0"/>
                </a:rPr>
                <a:t>user = </a:t>
              </a:r>
              <a:r>
                <a:rPr lang="en-US" sz="528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Gill Sans" charset="0"/>
                  <a:ea typeface="Gill Sans" charset="0"/>
                  <a:cs typeface="Gill Sans" charset="0"/>
                </a:rPr>
                <a:t>alice</a:t>
              </a:r>
              <a:endParaRPr lang="en-US" sz="5280" dirty="0">
                <a:solidFill>
                  <a:schemeClr val="tx1">
                    <a:lumMod val="65000"/>
                    <a:lumOff val="35000"/>
                  </a:schemeClr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61" name="Freeform 60"/>
            <p:cNvSpPr/>
            <p:nvPr/>
          </p:nvSpPr>
          <p:spPr>
            <a:xfrm>
              <a:off x="33729510" y="20260825"/>
              <a:ext cx="3674788" cy="563648"/>
            </a:xfrm>
            <a:custGeom>
              <a:avLst/>
              <a:gdLst>
                <a:gd name="connsiteX0" fmla="*/ 21362 w 2048944"/>
                <a:gd name="connsiteY0" fmla="*/ 0 h 914400"/>
                <a:gd name="connsiteX1" fmla="*/ 61118 w 2048944"/>
                <a:gd name="connsiteY1" fmla="*/ 159026 h 914400"/>
                <a:gd name="connsiteX2" fmla="*/ 538196 w 2048944"/>
                <a:gd name="connsiteY2" fmla="*/ 636104 h 914400"/>
                <a:gd name="connsiteX3" fmla="*/ 1333327 w 2048944"/>
                <a:gd name="connsiteY3" fmla="*/ 834887 h 914400"/>
                <a:gd name="connsiteX4" fmla="*/ 2048944 w 2048944"/>
                <a:gd name="connsiteY4" fmla="*/ 91440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48944" h="914400">
                  <a:moveTo>
                    <a:pt x="21362" y="0"/>
                  </a:moveTo>
                  <a:cubicBezTo>
                    <a:pt x="-1830" y="26504"/>
                    <a:pt x="-25021" y="53009"/>
                    <a:pt x="61118" y="159026"/>
                  </a:cubicBezTo>
                  <a:cubicBezTo>
                    <a:pt x="147257" y="265043"/>
                    <a:pt x="326161" y="523461"/>
                    <a:pt x="538196" y="636104"/>
                  </a:cubicBezTo>
                  <a:cubicBezTo>
                    <a:pt x="750231" y="748747"/>
                    <a:pt x="1081536" y="788504"/>
                    <a:pt x="1333327" y="834887"/>
                  </a:cubicBezTo>
                  <a:cubicBezTo>
                    <a:pt x="1585118" y="881270"/>
                    <a:pt x="1817031" y="897835"/>
                    <a:pt x="2048944" y="914400"/>
                  </a:cubicBezTo>
                </a:path>
              </a:pathLst>
            </a:custGeom>
            <a:noFill/>
            <a:ln w="57150"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9728" tIns="54864" rIns="109728" bIns="5486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9245"/>
            </a:p>
          </p:txBody>
        </p:sp>
        <p:sp>
          <p:nvSpPr>
            <p:cNvPr id="67" name="Freeform 66"/>
            <p:cNvSpPr/>
            <p:nvPr/>
          </p:nvSpPr>
          <p:spPr>
            <a:xfrm flipV="1">
              <a:off x="33720497" y="20792172"/>
              <a:ext cx="3674788" cy="612334"/>
            </a:xfrm>
            <a:custGeom>
              <a:avLst/>
              <a:gdLst>
                <a:gd name="connsiteX0" fmla="*/ 21362 w 2048944"/>
                <a:gd name="connsiteY0" fmla="*/ 0 h 914400"/>
                <a:gd name="connsiteX1" fmla="*/ 61118 w 2048944"/>
                <a:gd name="connsiteY1" fmla="*/ 159026 h 914400"/>
                <a:gd name="connsiteX2" fmla="*/ 538196 w 2048944"/>
                <a:gd name="connsiteY2" fmla="*/ 636104 h 914400"/>
                <a:gd name="connsiteX3" fmla="*/ 1333327 w 2048944"/>
                <a:gd name="connsiteY3" fmla="*/ 834887 h 914400"/>
                <a:gd name="connsiteX4" fmla="*/ 2048944 w 2048944"/>
                <a:gd name="connsiteY4" fmla="*/ 91440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48944" h="914400">
                  <a:moveTo>
                    <a:pt x="21362" y="0"/>
                  </a:moveTo>
                  <a:cubicBezTo>
                    <a:pt x="-1830" y="26504"/>
                    <a:pt x="-25021" y="53009"/>
                    <a:pt x="61118" y="159026"/>
                  </a:cubicBezTo>
                  <a:cubicBezTo>
                    <a:pt x="147257" y="265043"/>
                    <a:pt x="326161" y="523461"/>
                    <a:pt x="538196" y="636104"/>
                  </a:cubicBezTo>
                  <a:cubicBezTo>
                    <a:pt x="750231" y="748747"/>
                    <a:pt x="1081536" y="788504"/>
                    <a:pt x="1333327" y="834887"/>
                  </a:cubicBezTo>
                  <a:cubicBezTo>
                    <a:pt x="1585118" y="881270"/>
                    <a:pt x="1817031" y="897835"/>
                    <a:pt x="2048944" y="914400"/>
                  </a:cubicBezTo>
                </a:path>
              </a:pathLst>
            </a:custGeom>
            <a:noFill/>
            <a:ln w="57150">
              <a:solidFill>
                <a:schemeClr val="tx1">
                  <a:lumMod val="65000"/>
                  <a:lumOff val="35000"/>
                </a:schemeClr>
              </a:solidFill>
              <a:tailEnd type="triangle" w="lg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9728" tIns="54864" rIns="109728" bIns="5486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9245"/>
            </a:p>
          </p:txBody>
        </p:sp>
      </p:grpSp>
      <p:cxnSp>
        <p:nvCxnSpPr>
          <p:cNvPr id="7" name="Straight Arrow Connector 6"/>
          <p:cNvCxnSpPr/>
          <p:nvPr/>
        </p:nvCxnSpPr>
        <p:spPr>
          <a:xfrm flipH="1">
            <a:off x="21809028" y="24094905"/>
            <a:ext cx="546565" cy="1478274"/>
          </a:xfrm>
          <a:prstGeom prst="straightConnector1">
            <a:avLst/>
          </a:prstGeom>
          <a:ln w="635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1845944" y="3147809"/>
            <a:ext cx="17804808" cy="1754326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ctr"/>
            <a:r>
              <a:rPr lang="en-US" sz="5400" dirty="0">
                <a:latin typeface="Linux Libertine O" panose="02000503000000000000" pitchFamily="50" charset="0"/>
                <a:ea typeface="Linux Libertine O" panose="02000503000000000000" pitchFamily="50" charset="0"/>
                <a:cs typeface="Linux Libertine O" panose="02000503000000000000" pitchFamily="50" charset="0"/>
              </a:rPr>
              <a:t>Noemi </a:t>
            </a:r>
            <a:r>
              <a:rPr lang="en-US" sz="5400" dirty="0" err="1" smtClean="0">
                <a:latin typeface="Linux Libertine O" panose="02000503000000000000" pitchFamily="50" charset="0"/>
                <a:ea typeface="Linux Libertine O" panose="02000503000000000000" pitchFamily="50" charset="0"/>
                <a:cs typeface="Linux Libertine O" panose="02000503000000000000" pitchFamily="50" charset="0"/>
              </a:rPr>
              <a:t>Glaeser</a:t>
            </a:r>
            <a:r>
              <a:rPr lang="en-US" sz="5400" dirty="0" smtClean="0">
                <a:latin typeface="Linux Libertine O" panose="02000503000000000000" pitchFamily="50" charset="0"/>
                <a:ea typeface="Linux Libertine O" panose="02000503000000000000" pitchFamily="50" charset="0"/>
                <a:cs typeface="Linux Libertine O" panose="02000503000000000000" pitchFamily="50" charset="0"/>
              </a:rPr>
              <a:t>, </a:t>
            </a:r>
            <a:r>
              <a:rPr lang="en-US" sz="5400" i="1" dirty="0" smtClean="0">
                <a:latin typeface="Linux Libertine O" panose="02000503000000000000" pitchFamily="50" charset="0"/>
                <a:ea typeface="Linux Libertine O" panose="02000503000000000000" pitchFamily="50" charset="0"/>
                <a:cs typeface="Linux Libertine O" panose="02000503000000000000" pitchFamily="50" charset="0"/>
              </a:rPr>
              <a:t>University </a:t>
            </a:r>
            <a:r>
              <a:rPr lang="en-US" sz="5400" i="1" dirty="0">
                <a:latin typeface="Linux Libertine O" panose="02000503000000000000" pitchFamily="50" charset="0"/>
                <a:ea typeface="Linux Libertine O" panose="02000503000000000000" pitchFamily="50" charset="0"/>
                <a:cs typeface="Linux Libertine O" panose="02000503000000000000" pitchFamily="50" charset="0"/>
              </a:rPr>
              <a:t>of South </a:t>
            </a:r>
            <a:r>
              <a:rPr lang="en-US" sz="5400" i="1" dirty="0" smtClean="0">
                <a:latin typeface="Linux Libertine O" panose="02000503000000000000" pitchFamily="50" charset="0"/>
                <a:ea typeface="Linux Libertine O" panose="02000503000000000000" pitchFamily="50" charset="0"/>
                <a:cs typeface="Linux Libertine O" panose="02000503000000000000" pitchFamily="50" charset="0"/>
              </a:rPr>
              <a:t>Carolina</a:t>
            </a:r>
            <a:endParaRPr lang="en-US" sz="5400" dirty="0" smtClean="0">
              <a:latin typeface="Linux Libertine O" panose="02000503000000000000" pitchFamily="50" charset="0"/>
              <a:ea typeface="Linux Libertine O" panose="02000503000000000000" pitchFamily="50" charset="0"/>
              <a:cs typeface="Linux Libertine O" panose="02000503000000000000" pitchFamily="50" charset="0"/>
            </a:endParaRPr>
          </a:p>
          <a:p>
            <a:pPr algn="ctr"/>
            <a:r>
              <a:rPr lang="en-US" sz="5400" dirty="0" smtClean="0">
                <a:latin typeface="Linux Libertine O" panose="02000503000000000000" pitchFamily="50" charset="0"/>
                <a:ea typeface="Linux Libertine O" panose="02000503000000000000" pitchFamily="50" charset="0"/>
                <a:cs typeface="Linux Libertine O" panose="02000503000000000000" pitchFamily="50" charset="0"/>
              </a:rPr>
              <a:t>Mentor: </a:t>
            </a:r>
            <a:r>
              <a:rPr lang="en-US" sz="5400" dirty="0" err="1" smtClean="0">
                <a:latin typeface="Linux Libertine O" panose="02000503000000000000" pitchFamily="50" charset="0"/>
                <a:ea typeface="Linux Libertine O" panose="02000503000000000000" pitchFamily="50" charset="0"/>
                <a:cs typeface="Linux Libertine O" panose="02000503000000000000" pitchFamily="50" charset="0"/>
              </a:rPr>
              <a:t>Anduo</a:t>
            </a:r>
            <a:r>
              <a:rPr lang="en-US" sz="5400" dirty="0" smtClean="0">
                <a:latin typeface="Linux Libertine O" panose="02000503000000000000" pitchFamily="50" charset="0"/>
                <a:ea typeface="Linux Libertine O" panose="02000503000000000000" pitchFamily="50" charset="0"/>
                <a:cs typeface="Linux Libertine O" panose="02000503000000000000" pitchFamily="50" charset="0"/>
              </a:rPr>
              <a:t> Wang, </a:t>
            </a:r>
            <a:r>
              <a:rPr lang="en-US" sz="5400" i="1" dirty="0" smtClean="0">
                <a:latin typeface="Linux Libertine O" panose="02000503000000000000" pitchFamily="50" charset="0"/>
                <a:ea typeface="Linux Libertine O" panose="02000503000000000000" pitchFamily="50" charset="0"/>
                <a:cs typeface="Linux Libertine O" panose="02000503000000000000" pitchFamily="50" charset="0"/>
              </a:rPr>
              <a:t>Temple </a:t>
            </a:r>
            <a:r>
              <a:rPr lang="en-US" sz="5400" i="1" dirty="0" smtClean="0">
                <a:latin typeface="Linux Libertine O" panose="02000503000000000000" pitchFamily="50" charset="0"/>
                <a:ea typeface="Linux Libertine O" panose="02000503000000000000" pitchFamily="50" charset="0"/>
                <a:cs typeface="Linux Libertine O" panose="02000503000000000000" pitchFamily="50" charset="0"/>
              </a:rPr>
              <a:t>University</a:t>
            </a:r>
            <a:endParaRPr lang="en-US" sz="5400" dirty="0">
              <a:latin typeface="Linux Libertine O" panose="02000503000000000000" pitchFamily="50" charset="0"/>
              <a:ea typeface="Linux Libertine O" panose="02000503000000000000" pitchFamily="50" charset="0"/>
              <a:cs typeface="Linux Libertine O" panose="02000503000000000000" pitchFamily="50" charset="0"/>
            </a:endParaRPr>
          </a:p>
        </p:txBody>
      </p:sp>
      <p:grpSp>
        <p:nvGrpSpPr>
          <p:cNvPr id="68" name="Group 67"/>
          <p:cNvGrpSpPr/>
          <p:nvPr/>
        </p:nvGrpSpPr>
        <p:grpSpPr>
          <a:xfrm>
            <a:off x="13426532" y="18055579"/>
            <a:ext cx="14704593" cy="7493040"/>
            <a:chOff x="14791056" y="18787699"/>
            <a:chExt cx="14704593" cy="7493040"/>
          </a:xfrm>
        </p:grpSpPr>
        <p:sp>
          <p:nvSpPr>
            <p:cNvPr id="29" name="TextBox 28"/>
            <p:cNvSpPr txBox="1"/>
            <p:nvPr/>
          </p:nvSpPr>
          <p:spPr>
            <a:xfrm>
              <a:off x="19576982" y="25006544"/>
              <a:ext cx="2391276" cy="12741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Gill Sans" charset="0"/>
                  <a:ea typeface="Gill Sans" charset="0"/>
                  <a:cs typeface="Gill Sans" charset="0"/>
                </a:rPr>
                <a:t>topology</a:t>
              </a:r>
              <a:r>
                <a:rPr lang="en-US" sz="384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Gill Sans" charset="0"/>
                  <a:ea typeface="Gill Sans" charset="0"/>
                  <a:cs typeface="Gill Sans" charset="0"/>
                </a:rPr>
                <a:t> table</a:t>
              </a:r>
              <a:endParaRPr lang="en-US" sz="7200" dirty="0">
                <a:solidFill>
                  <a:schemeClr val="tx1">
                    <a:lumMod val="65000"/>
                    <a:lumOff val="35000"/>
                  </a:schemeClr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7387724" y="24079817"/>
              <a:ext cx="227831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Gill Sans" charset="0"/>
                  <a:ea typeface="Gill Sans" charset="0"/>
                  <a:cs typeface="Gill Sans" charset="0"/>
                </a:rPr>
                <a:t>SQL query</a:t>
              </a:r>
            </a:p>
          </p:txBody>
        </p:sp>
        <p:sp>
          <p:nvSpPr>
            <p:cNvPr id="34" name="Freeform 33"/>
            <p:cNvSpPr/>
            <p:nvPr/>
          </p:nvSpPr>
          <p:spPr>
            <a:xfrm>
              <a:off x="17877248" y="23557550"/>
              <a:ext cx="3191237" cy="642354"/>
            </a:xfrm>
            <a:custGeom>
              <a:avLst/>
              <a:gdLst>
                <a:gd name="connsiteX0" fmla="*/ 0 w 2659364"/>
                <a:gd name="connsiteY0" fmla="*/ 0 h 535295"/>
                <a:gd name="connsiteX1" fmla="*/ 1254642 w 2659364"/>
                <a:gd name="connsiteY1" fmla="*/ 531628 h 535295"/>
                <a:gd name="connsiteX2" fmla="*/ 2530549 w 2659364"/>
                <a:gd name="connsiteY2" fmla="*/ 233916 h 535295"/>
                <a:gd name="connsiteX3" fmla="*/ 2615609 w 2659364"/>
                <a:gd name="connsiteY3" fmla="*/ 212651 h 535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59364" h="535295">
                  <a:moveTo>
                    <a:pt x="0" y="0"/>
                  </a:moveTo>
                  <a:cubicBezTo>
                    <a:pt x="416442" y="246321"/>
                    <a:pt x="832884" y="492642"/>
                    <a:pt x="1254642" y="531628"/>
                  </a:cubicBezTo>
                  <a:cubicBezTo>
                    <a:pt x="1676400" y="570614"/>
                    <a:pt x="2303721" y="287079"/>
                    <a:pt x="2530549" y="233916"/>
                  </a:cubicBezTo>
                  <a:cubicBezTo>
                    <a:pt x="2757377" y="180753"/>
                    <a:pt x="2615609" y="212651"/>
                    <a:pt x="2615609" y="212651"/>
                  </a:cubicBezTo>
                </a:path>
              </a:pathLst>
            </a:custGeom>
            <a:noFill/>
            <a:ln w="50800">
              <a:solidFill>
                <a:schemeClr val="tx1">
                  <a:lumMod val="50000"/>
                  <a:lumOff val="50000"/>
                </a:schemeClr>
              </a:solidFill>
              <a:tailEnd type="triangle" w="lg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9728" tIns="54864" rIns="109728" bIns="5486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9245"/>
            </a:p>
          </p:txBody>
        </p:sp>
        <p:sp>
          <p:nvSpPr>
            <p:cNvPr id="35" name="Freeform 34"/>
            <p:cNvSpPr/>
            <p:nvPr/>
          </p:nvSpPr>
          <p:spPr>
            <a:xfrm>
              <a:off x="20250436" y="23838249"/>
              <a:ext cx="637954" cy="1275907"/>
            </a:xfrm>
            <a:custGeom>
              <a:avLst/>
              <a:gdLst>
                <a:gd name="connsiteX0" fmla="*/ 0 w 531628"/>
                <a:gd name="connsiteY0" fmla="*/ 1063256 h 1063256"/>
                <a:gd name="connsiteX1" fmla="*/ 148855 w 531628"/>
                <a:gd name="connsiteY1" fmla="*/ 361507 h 1063256"/>
                <a:gd name="connsiteX2" fmla="*/ 531628 w 531628"/>
                <a:gd name="connsiteY2" fmla="*/ 0 h 1063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1628" h="1063256">
                  <a:moveTo>
                    <a:pt x="0" y="1063256"/>
                  </a:moveTo>
                  <a:cubicBezTo>
                    <a:pt x="30125" y="800986"/>
                    <a:pt x="60250" y="538716"/>
                    <a:pt x="148855" y="361507"/>
                  </a:cubicBezTo>
                  <a:cubicBezTo>
                    <a:pt x="237460" y="184298"/>
                    <a:pt x="531628" y="0"/>
                    <a:pt x="531628" y="0"/>
                  </a:cubicBezTo>
                </a:path>
              </a:pathLst>
            </a:custGeom>
            <a:noFill/>
            <a:ln w="508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9728" tIns="54864" rIns="109728" bIns="5486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9245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26063053" y="24733441"/>
              <a:ext cx="2706593" cy="6832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84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Gill Sans" charset="0"/>
                  <a:ea typeface="Gill Sans" charset="0"/>
                  <a:cs typeface="Gill Sans" charset="0"/>
                </a:rPr>
                <a:t>user = </a:t>
              </a:r>
              <a:r>
                <a:rPr lang="en-US" sz="384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Gill Sans" charset="0"/>
                  <a:ea typeface="Gill Sans" charset="0"/>
                  <a:cs typeface="Gill Sans" charset="0"/>
                </a:rPr>
                <a:t>alice</a:t>
              </a:r>
              <a:endParaRPr lang="en-US" sz="7200" dirty="0">
                <a:solidFill>
                  <a:schemeClr val="tx1">
                    <a:lumMod val="65000"/>
                    <a:lumOff val="35000"/>
                  </a:schemeClr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23331819" y="24057408"/>
              <a:ext cx="2314436" cy="646331"/>
            </a:xfrm>
            <a:prstGeom prst="rect">
              <a:avLst/>
            </a:prstGeom>
            <a:noFill/>
            <a:ln w="635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Gill Sans" charset="0"/>
                  <a:ea typeface="Gill Sans" charset="0"/>
                  <a:cs typeface="Gill Sans" charset="0"/>
                </a:rPr>
                <a:t>SQL query</a:t>
              </a:r>
            </a:p>
          </p:txBody>
        </p:sp>
        <p:sp>
          <p:nvSpPr>
            <p:cNvPr id="51" name="Freeform 50"/>
            <p:cNvSpPr/>
            <p:nvPr/>
          </p:nvSpPr>
          <p:spPr>
            <a:xfrm rot="20540224">
              <a:off x="24477787" y="23170377"/>
              <a:ext cx="3176183" cy="774346"/>
            </a:xfrm>
            <a:custGeom>
              <a:avLst/>
              <a:gdLst>
                <a:gd name="connsiteX0" fmla="*/ 0 w 2659364"/>
                <a:gd name="connsiteY0" fmla="*/ 0 h 535295"/>
                <a:gd name="connsiteX1" fmla="*/ 1254642 w 2659364"/>
                <a:gd name="connsiteY1" fmla="*/ 531628 h 535295"/>
                <a:gd name="connsiteX2" fmla="*/ 2530549 w 2659364"/>
                <a:gd name="connsiteY2" fmla="*/ 233916 h 535295"/>
                <a:gd name="connsiteX3" fmla="*/ 2615609 w 2659364"/>
                <a:gd name="connsiteY3" fmla="*/ 212651 h 535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59364" h="535295">
                  <a:moveTo>
                    <a:pt x="0" y="0"/>
                  </a:moveTo>
                  <a:cubicBezTo>
                    <a:pt x="416442" y="246321"/>
                    <a:pt x="832884" y="492642"/>
                    <a:pt x="1254642" y="531628"/>
                  </a:cubicBezTo>
                  <a:cubicBezTo>
                    <a:pt x="1676400" y="570614"/>
                    <a:pt x="2303721" y="287079"/>
                    <a:pt x="2530549" y="233916"/>
                  </a:cubicBezTo>
                  <a:cubicBezTo>
                    <a:pt x="2757377" y="180753"/>
                    <a:pt x="2615609" y="212651"/>
                    <a:pt x="2615609" y="212651"/>
                  </a:cubicBezTo>
                </a:path>
              </a:pathLst>
            </a:custGeom>
            <a:noFill/>
            <a:ln w="50800">
              <a:solidFill>
                <a:schemeClr val="tx1">
                  <a:lumMod val="50000"/>
                  <a:lumOff val="50000"/>
                </a:schemeClr>
              </a:solidFill>
              <a:tailEnd type="triangle" w="lg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9728" tIns="54864" rIns="109728" bIns="5486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9245"/>
            </a:p>
          </p:txBody>
        </p:sp>
        <p:sp>
          <p:nvSpPr>
            <p:cNvPr id="52" name="Freeform 51"/>
            <p:cNvSpPr/>
            <p:nvPr/>
          </p:nvSpPr>
          <p:spPr>
            <a:xfrm rot="21113516">
              <a:off x="26647373" y="23237960"/>
              <a:ext cx="756856" cy="1451024"/>
            </a:xfrm>
            <a:custGeom>
              <a:avLst/>
              <a:gdLst>
                <a:gd name="connsiteX0" fmla="*/ 0 w 531628"/>
                <a:gd name="connsiteY0" fmla="*/ 1063256 h 1063256"/>
                <a:gd name="connsiteX1" fmla="*/ 148855 w 531628"/>
                <a:gd name="connsiteY1" fmla="*/ 361507 h 1063256"/>
                <a:gd name="connsiteX2" fmla="*/ 531628 w 531628"/>
                <a:gd name="connsiteY2" fmla="*/ 0 h 1063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1628" h="1063256">
                  <a:moveTo>
                    <a:pt x="0" y="1063256"/>
                  </a:moveTo>
                  <a:cubicBezTo>
                    <a:pt x="30125" y="800986"/>
                    <a:pt x="60250" y="538716"/>
                    <a:pt x="148855" y="361507"/>
                  </a:cubicBezTo>
                  <a:cubicBezTo>
                    <a:pt x="237460" y="184298"/>
                    <a:pt x="531628" y="0"/>
                    <a:pt x="531628" y="0"/>
                  </a:cubicBezTo>
                </a:path>
              </a:pathLst>
            </a:custGeom>
            <a:noFill/>
            <a:ln w="508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9728" tIns="54864" rIns="109728" bIns="5486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9245"/>
            </a:p>
          </p:txBody>
        </p:sp>
        <p:pic>
          <p:nvPicPr>
            <p:cNvPr id="26" name="Picture 25"/>
            <p:cNvPicPr>
              <a:picLocks noChangeAspect="1"/>
            </p:cNvPicPr>
            <p:nvPr/>
          </p:nvPicPr>
          <p:blipFill rotWithShape="1">
            <a:blip r:embed="rId7"/>
            <a:srcRect r="33828" b="42911"/>
            <a:stretch/>
          </p:blipFill>
          <p:spPr>
            <a:xfrm>
              <a:off x="14791056" y="18918663"/>
              <a:ext cx="4001385" cy="4522851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 rotWithShape="1">
            <a:blip r:embed="rId8"/>
            <a:srcRect r="7963" b="21328"/>
            <a:stretch/>
          </p:blipFill>
          <p:spPr>
            <a:xfrm>
              <a:off x="20697346" y="18787699"/>
              <a:ext cx="4241143" cy="4749653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 rotWithShape="1">
            <a:blip r:embed="rId9"/>
            <a:srcRect r="32222" b="48230"/>
            <a:stretch/>
          </p:blipFill>
          <p:spPr>
            <a:xfrm>
              <a:off x="26252916" y="19602713"/>
              <a:ext cx="3242733" cy="3245045"/>
            </a:xfrm>
            <a:prstGeom prst="rect">
              <a:avLst/>
            </a:prstGeom>
          </p:spPr>
        </p:pic>
      </p:grpSp>
      <p:grpSp>
        <p:nvGrpSpPr>
          <p:cNvPr id="73" name="Group 72"/>
          <p:cNvGrpSpPr/>
          <p:nvPr/>
        </p:nvGrpSpPr>
        <p:grpSpPr>
          <a:xfrm>
            <a:off x="30406593" y="7583403"/>
            <a:ext cx="11887257" cy="7510871"/>
            <a:chOff x="30467553" y="7583403"/>
            <a:chExt cx="11887257" cy="7510871"/>
          </a:xfrm>
        </p:grpSpPr>
        <p:sp>
          <p:nvSpPr>
            <p:cNvPr id="53" name="TextBox 52"/>
            <p:cNvSpPr txBox="1"/>
            <p:nvPr/>
          </p:nvSpPr>
          <p:spPr>
            <a:xfrm>
              <a:off x="30467553" y="8631254"/>
              <a:ext cx="253469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4800">
                  <a:latin typeface="Gill Sans" charset="0"/>
                  <a:ea typeface="Gill Sans" charset="0"/>
                  <a:cs typeface="Gill Sans" charset="0"/>
                </a:rPr>
                <a:t>Add flow</a:t>
              </a:r>
              <a:endParaRPr lang="en-US" sz="4800" dirty="0">
                <a:latin typeface="Gill Sans" charset="0"/>
                <a:ea typeface="Gill Sans" charset="0"/>
                <a:cs typeface="Gill Sans" charset="0"/>
              </a:endParaRPr>
            </a:p>
          </p:txBody>
        </p:sp>
        <p:cxnSp>
          <p:nvCxnSpPr>
            <p:cNvPr id="46" name="Straight Arrow Connector 45"/>
            <p:cNvCxnSpPr>
              <a:stCxn id="53" idx="3"/>
            </p:cNvCxnSpPr>
            <p:nvPr/>
          </p:nvCxnSpPr>
          <p:spPr>
            <a:xfrm>
              <a:off x="33002251" y="9046753"/>
              <a:ext cx="2599375" cy="9234"/>
            </a:xfrm>
            <a:prstGeom prst="straightConnector1">
              <a:avLst/>
            </a:prstGeom>
            <a:ln w="63500">
              <a:solidFill>
                <a:schemeClr val="tx1"/>
              </a:solidFill>
              <a:prstDash val="sysDot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Freeform 46"/>
            <p:cNvSpPr/>
            <p:nvPr/>
          </p:nvSpPr>
          <p:spPr>
            <a:xfrm>
              <a:off x="33008341" y="9084040"/>
              <a:ext cx="901780" cy="1766963"/>
            </a:xfrm>
            <a:custGeom>
              <a:avLst/>
              <a:gdLst>
                <a:gd name="connsiteX0" fmla="*/ 0 w 822964"/>
                <a:gd name="connsiteY0" fmla="*/ 0 h 1558977"/>
                <a:gd name="connsiteX1" fmla="*/ 569626 w 822964"/>
                <a:gd name="connsiteY1" fmla="*/ 374754 h 1558977"/>
                <a:gd name="connsiteX2" fmla="*/ 809469 w 822964"/>
                <a:gd name="connsiteY2" fmla="*/ 1019331 h 1558977"/>
                <a:gd name="connsiteX3" fmla="*/ 794479 w 822964"/>
                <a:gd name="connsiteY3" fmla="*/ 1558977 h 1558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2964" h="1558977">
                  <a:moveTo>
                    <a:pt x="0" y="0"/>
                  </a:moveTo>
                  <a:cubicBezTo>
                    <a:pt x="217357" y="102433"/>
                    <a:pt x="434715" y="204866"/>
                    <a:pt x="569626" y="374754"/>
                  </a:cubicBezTo>
                  <a:cubicBezTo>
                    <a:pt x="704537" y="544642"/>
                    <a:pt x="771994" y="821961"/>
                    <a:pt x="809469" y="1019331"/>
                  </a:cubicBezTo>
                  <a:cubicBezTo>
                    <a:pt x="846945" y="1216702"/>
                    <a:pt x="794479" y="1558977"/>
                    <a:pt x="794479" y="1558977"/>
                  </a:cubicBezTo>
                </a:path>
              </a:pathLst>
            </a:custGeom>
            <a:noFill/>
            <a:ln w="63500">
              <a:solidFill>
                <a:srgbClr val="FF0000"/>
              </a:solidFill>
              <a:tailEnd type="triangle" w="lg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9728" tIns="54864" rIns="109728" bIns="5486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9245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30648165" y="10851003"/>
              <a:ext cx="6637773" cy="58477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3200" b="1" dirty="0" smtClean="0">
                  <a:solidFill>
                    <a:srgbClr val="FF0000"/>
                  </a:solidFill>
                  <a:latin typeface="Gill Sans" charset="0"/>
                  <a:ea typeface="Gill Sans" charset="0"/>
                  <a:cs typeface="Gill Sans" charset="0"/>
                </a:rPr>
                <a:t>check whitelist for compliance</a:t>
              </a:r>
              <a:endParaRPr lang="en-US" sz="3200" b="1" dirty="0">
                <a:solidFill>
                  <a:srgbClr val="FF0000"/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56" name="Freeform 55"/>
            <p:cNvSpPr/>
            <p:nvPr/>
          </p:nvSpPr>
          <p:spPr>
            <a:xfrm>
              <a:off x="34229496" y="9055987"/>
              <a:ext cx="1307453" cy="1795016"/>
            </a:xfrm>
            <a:custGeom>
              <a:avLst/>
              <a:gdLst>
                <a:gd name="connsiteX0" fmla="*/ 0 w 809468"/>
                <a:gd name="connsiteY0" fmla="*/ 1633928 h 1633928"/>
                <a:gd name="connsiteX1" fmla="*/ 134911 w 809468"/>
                <a:gd name="connsiteY1" fmla="*/ 794479 h 1633928"/>
                <a:gd name="connsiteX2" fmla="*/ 404734 w 809468"/>
                <a:gd name="connsiteY2" fmla="*/ 284813 h 1633928"/>
                <a:gd name="connsiteX3" fmla="*/ 809468 w 809468"/>
                <a:gd name="connsiteY3" fmla="*/ 0 h 1633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9468" h="1633928">
                  <a:moveTo>
                    <a:pt x="0" y="1633928"/>
                  </a:moveTo>
                  <a:cubicBezTo>
                    <a:pt x="33727" y="1326630"/>
                    <a:pt x="67455" y="1019332"/>
                    <a:pt x="134911" y="794479"/>
                  </a:cubicBezTo>
                  <a:cubicBezTo>
                    <a:pt x="202367" y="569626"/>
                    <a:pt x="292308" y="417226"/>
                    <a:pt x="404734" y="284813"/>
                  </a:cubicBezTo>
                  <a:cubicBezTo>
                    <a:pt x="517160" y="152400"/>
                    <a:pt x="809468" y="0"/>
                    <a:pt x="809468" y="0"/>
                  </a:cubicBezTo>
                </a:path>
              </a:pathLst>
            </a:custGeom>
            <a:noFill/>
            <a:ln w="63500">
              <a:solidFill>
                <a:srgbClr val="FF0000"/>
              </a:solidFill>
              <a:tailEnd type="triangle" w="lg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9728" tIns="54864" rIns="109728" bIns="5486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9245"/>
            </a:p>
          </p:txBody>
        </p:sp>
        <p:pic>
          <p:nvPicPr>
            <p:cNvPr id="57" name="Picture 56"/>
            <p:cNvPicPr>
              <a:picLocks noChangeAspect="1"/>
            </p:cNvPicPr>
            <p:nvPr/>
          </p:nvPicPr>
          <p:blipFill rotWithShape="1">
            <a:blip r:embed="rId10"/>
            <a:srcRect r="30945" b="54848"/>
            <a:stretch/>
          </p:blipFill>
          <p:spPr>
            <a:xfrm>
              <a:off x="31887175" y="11481411"/>
              <a:ext cx="4217444" cy="3612863"/>
            </a:xfrm>
            <a:prstGeom prst="rect">
              <a:avLst/>
            </a:prstGeom>
          </p:spPr>
        </p:pic>
        <p:sp>
          <p:nvSpPr>
            <p:cNvPr id="62" name="TextBox 61"/>
            <p:cNvSpPr txBox="1"/>
            <p:nvPr/>
          </p:nvSpPr>
          <p:spPr>
            <a:xfrm>
              <a:off x="33230045" y="9555844"/>
              <a:ext cx="1970384" cy="640657"/>
            </a:xfrm>
            <a:prstGeom prst="rect">
              <a:avLst/>
            </a:prstGeom>
            <a:solidFill>
              <a:schemeClr val="bg1"/>
            </a:solidFill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FF0000"/>
                  </a:solidFill>
                  <a:latin typeface="Gill Sans" charset="0"/>
                  <a:ea typeface="Gill Sans" charset="0"/>
                  <a:cs typeface="Gill Sans" charset="0"/>
                </a:rPr>
                <a:t>trigger</a:t>
              </a:r>
              <a:endParaRPr lang="en-US" sz="4320" b="1" dirty="0">
                <a:solidFill>
                  <a:srgbClr val="FF0000"/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pic>
          <p:nvPicPr>
            <p:cNvPr id="37" name="Picture 36"/>
            <p:cNvPicPr>
              <a:picLocks noChangeAspect="1"/>
            </p:cNvPicPr>
            <p:nvPr/>
          </p:nvPicPr>
          <p:blipFill rotWithShape="1">
            <a:blip r:embed="rId11"/>
            <a:srcRect r="445" b="63783"/>
            <a:stretch/>
          </p:blipFill>
          <p:spPr>
            <a:xfrm>
              <a:off x="35602808" y="7583403"/>
              <a:ext cx="6752002" cy="3092602"/>
            </a:xfrm>
            <a:prstGeom prst="rect">
              <a:avLst/>
            </a:prstGeom>
          </p:spPr>
        </p:pic>
      </p:grpSp>
      <p:grpSp>
        <p:nvGrpSpPr>
          <p:cNvPr id="54" name="Group 53"/>
          <p:cNvGrpSpPr/>
          <p:nvPr/>
        </p:nvGrpSpPr>
        <p:grpSpPr>
          <a:xfrm>
            <a:off x="2529079" y="16354410"/>
            <a:ext cx="7466891" cy="6789152"/>
            <a:chOff x="1666534" y="18462133"/>
            <a:chExt cx="8470900" cy="7535271"/>
          </a:xfrm>
        </p:grpSpPr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66534" y="18462133"/>
              <a:ext cx="8470900" cy="6705600"/>
            </a:xfrm>
            <a:prstGeom prst="rect">
              <a:avLst/>
            </a:prstGeom>
          </p:spPr>
        </p:pic>
        <p:sp>
          <p:nvSpPr>
            <p:cNvPr id="44" name="Rectangle 43"/>
            <p:cNvSpPr/>
            <p:nvPr/>
          </p:nvSpPr>
          <p:spPr>
            <a:xfrm>
              <a:off x="1981200" y="25167733"/>
              <a:ext cx="7589520" cy="829671"/>
            </a:xfrm>
            <a:prstGeom prst="rect">
              <a:avLst/>
            </a:prstGeom>
            <a:solidFill>
              <a:srgbClr val="DDDEE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 smtClean="0">
                  <a:solidFill>
                    <a:schemeClr val="tx1"/>
                  </a:solidFill>
                  <a:latin typeface="Gill Sans" charset="0"/>
                  <a:ea typeface="Gill Sans" charset="0"/>
                  <a:cs typeface="Gill Sans" charset="0"/>
                </a:rPr>
                <a:t>network</a:t>
              </a:r>
              <a:endParaRPr lang="en-US" sz="4000" dirty="0">
                <a:solidFill>
                  <a:schemeClr val="tx1"/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</p:grpSp>
      <p:sp>
        <p:nvSpPr>
          <p:cNvPr id="74" name="TextBox 73"/>
          <p:cNvSpPr txBox="1"/>
          <p:nvPr/>
        </p:nvSpPr>
        <p:spPr>
          <a:xfrm>
            <a:off x="13098000" y="14223559"/>
            <a:ext cx="12048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Working example of a network with two tenants</a:t>
            </a:r>
            <a:endParaRPr lang="en-US" sz="3600" b="1" dirty="0">
              <a:solidFill>
                <a:schemeClr val="tx1">
                  <a:lumMod val="65000"/>
                  <a:lumOff val="35000"/>
                </a:schemeClr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7463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3229</TotalTime>
  <Words>234</Words>
  <Application>Microsoft Macintosh PowerPoint</Application>
  <PresentationFormat>Custom</PresentationFormat>
  <Paragraphs>56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9" baseType="lpstr">
      <vt:lpstr>Andale Mono</vt:lpstr>
      <vt:lpstr>Calibri</vt:lpstr>
      <vt:lpstr>Calibri Light</vt:lpstr>
      <vt:lpstr>Gill Sans</vt:lpstr>
      <vt:lpstr>Linux Libertine O</vt:lpstr>
      <vt:lpstr>Times New Roman</vt:lpstr>
      <vt:lpstr>Arial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Andrew</dc:creator>
  <cp:lastModifiedBy>Microsoft Office User</cp:lastModifiedBy>
  <cp:revision>614</cp:revision>
  <cp:lastPrinted>2016-07-20T14:21:18Z</cp:lastPrinted>
  <dcterms:created xsi:type="dcterms:W3CDTF">2014-07-10T18:38:52Z</dcterms:created>
  <dcterms:modified xsi:type="dcterms:W3CDTF">2016-07-20T14:46:03Z</dcterms:modified>
</cp:coreProperties>
</file>